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8"/>
  </p:notesMasterIdLst>
  <p:sldIdLst>
    <p:sldId id="326" r:id="rId2"/>
    <p:sldId id="260" r:id="rId3"/>
    <p:sldId id="304" r:id="rId4"/>
    <p:sldId id="268" r:id="rId5"/>
    <p:sldId id="313" r:id="rId6"/>
    <p:sldId id="333" r:id="rId7"/>
    <p:sldId id="266" r:id="rId8"/>
    <p:sldId id="327" r:id="rId9"/>
    <p:sldId id="337" r:id="rId10"/>
    <p:sldId id="338" r:id="rId11"/>
    <p:sldId id="331" r:id="rId12"/>
    <p:sldId id="334" r:id="rId13"/>
    <p:sldId id="277" r:id="rId14"/>
    <p:sldId id="332" r:id="rId15"/>
    <p:sldId id="336" r:id="rId16"/>
    <p:sldId id="25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5BBAF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02A9A1-B2D5-489C-AC66-5B953BFE8EDB}" type="datetimeFigureOut">
              <a:rPr lang="zh-CN" altLang="en-US" smtClean="0"/>
              <a:pPr/>
              <a:t>2013/3/22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B3E239-66BF-404C-A745-036BA19E623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045309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" y="2"/>
            <a:ext cx="9142570" cy="685799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536323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65049" y="227061"/>
            <a:ext cx="8723376" cy="981457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微软雅黑" pitchFamily="34" charset="-122"/>
                <a:ea typeface="微软雅黑" pitchFamily="34" charset="-122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492" y="56637"/>
            <a:ext cx="8229600" cy="9550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fld id="{9D1D110F-3F4E-48D9-B8AA-5D0E825AFDBA}" type="datetime1">
              <a:rPr lang="en-US" smtClean="0"/>
              <a:pPr/>
              <a:t>3/22/2013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220" y="1208518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pic>
        <p:nvPicPr>
          <p:cNvPr id="16" name="Picture 29" descr="logo-slogan-blu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6415641"/>
            <a:ext cx="1244668" cy="469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 Box 4"/>
          <p:cNvSpPr txBox="1">
            <a:spLocks noChangeArrowheads="1"/>
          </p:cNvSpPr>
          <p:nvPr userDrawn="1"/>
        </p:nvSpPr>
        <p:spPr bwMode="auto">
          <a:xfrm>
            <a:off x="7390359" y="6525344"/>
            <a:ext cx="179015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1400" b="1" dirty="0">
                <a:solidFill>
                  <a:srgbClr val="0070C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www.netzone.com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60648"/>
            <a:ext cx="1827127" cy="54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微软雅黑" pitchFamily="34" charset="-122"/>
          <a:ea typeface="微软雅黑" pitchFamily="34" charset="-122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微软雅黑" pitchFamily="34" charset="-122"/>
          <a:ea typeface="微软雅黑" pitchFamily="34" charset="-122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微软雅黑" pitchFamily="34" charset="-122"/>
          <a:ea typeface="微软雅黑" pitchFamily="34" charset="-122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微软雅黑" pitchFamily="34" charset="-122"/>
          <a:ea typeface="微软雅黑" pitchFamily="34" charset="-122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微软雅黑" pitchFamily="34" charset="-122"/>
          <a:ea typeface="微软雅黑" pitchFamily="34" charset="-122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微软雅黑" pitchFamily="34" charset="-122"/>
          <a:ea typeface="微软雅黑" pitchFamily="34" charset="-122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835696" y="2093367"/>
            <a:ext cx="572464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中小企业</a:t>
            </a:r>
            <a:r>
              <a:rPr lang="zh-CN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解决</a:t>
            </a:r>
            <a:r>
              <a:rPr lang="zh-CN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方案</a:t>
            </a:r>
            <a:endParaRPr lang="zh-CN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0"/>
          <p:cNvGrpSpPr/>
          <p:nvPr/>
        </p:nvGrpSpPr>
        <p:grpSpPr>
          <a:xfrm>
            <a:off x="1331640" y="4005064"/>
            <a:ext cx="6400800" cy="768085"/>
            <a:chOff x="1331640" y="3003798"/>
            <a:chExt cx="6400800" cy="576064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4499992" y="3075808"/>
              <a:ext cx="0" cy="288032"/>
            </a:xfrm>
            <a:prstGeom prst="line">
              <a:avLst/>
            </a:prstGeom>
            <a:ln w="12700"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副标题 3"/>
            <p:cNvSpPr txBox="1">
              <a:spLocks/>
            </p:cNvSpPr>
            <p:nvPr/>
          </p:nvSpPr>
          <p:spPr>
            <a:xfrm>
              <a:off x="1331640" y="3003798"/>
              <a:ext cx="6400800" cy="576064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Font typeface="Arial" pitchFamily="34" charset="0"/>
                <a:buNone/>
              </a:pPr>
              <a:r>
                <a:rPr lang="zh-CN" altLang="en-US" sz="20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张文明</a:t>
              </a:r>
              <a:endParaRPr lang="zh-CN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1957923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75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2124075" y="1628800"/>
            <a:ext cx="4724400" cy="685800"/>
            <a:chOff x="0" y="0"/>
            <a:chExt cx="2976" cy="432"/>
          </a:xfrm>
        </p:grpSpPr>
        <p:sp>
          <p:nvSpPr>
            <p:cNvPr id="10" name="AutoShape 9"/>
            <p:cNvSpPr>
              <a:spLocks noChangeArrowheads="1"/>
            </p:cNvSpPr>
            <p:nvPr/>
          </p:nvSpPr>
          <p:spPr bwMode="auto">
            <a:xfrm>
              <a:off x="240" y="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33CC33"/>
            </a:solidFill>
            <a:ln w="12700" cmpd="sng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AutoShape 10"/>
            <p:cNvSpPr>
              <a:spLocks noChangeArrowheads="1"/>
            </p:cNvSpPr>
            <p:nvPr/>
          </p:nvSpPr>
          <p:spPr bwMode="auto">
            <a:xfrm>
              <a:off x="0" y="0"/>
              <a:ext cx="432" cy="432"/>
            </a:xfrm>
            <a:prstGeom prst="diamond">
              <a:avLst/>
            </a:prstGeom>
            <a:solidFill>
              <a:srgbClr val="33CC33"/>
            </a:solidFill>
            <a:ln w="254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" name="Text Box 11"/>
            <p:cNvSpPr txBox="1">
              <a:spLocks noChangeArrowheads="1"/>
            </p:cNvSpPr>
            <p:nvPr/>
          </p:nvSpPr>
          <p:spPr bwMode="auto">
            <a:xfrm>
              <a:off x="499" y="110"/>
              <a:ext cx="231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zh-CN" altLang="en-US" sz="2000" b="1" dirty="0" smtClean="0">
                  <a:solidFill>
                    <a:schemeClr val="bg1"/>
                  </a:solidFill>
                  <a:latin typeface="Arial" pitchFamily="34" charset="0"/>
                </a:rPr>
                <a:t>中小企业网络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Arial" pitchFamily="34" charset="0"/>
                </a:rPr>
                <a:t>现状与面临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Arial" pitchFamily="34" charset="0"/>
                </a:rPr>
                <a:t>问题</a:t>
              </a:r>
              <a:endParaRPr lang="zh-CN" altLang="en-US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3" name="Text Box 12"/>
            <p:cNvSpPr txBox="1">
              <a:spLocks noChangeArrowheads="1"/>
            </p:cNvSpPr>
            <p:nvPr/>
          </p:nvSpPr>
          <p:spPr bwMode="auto">
            <a:xfrm>
              <a:off x="130" y="92"/>
              <a:ext cx="20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000" b="1" dirty="0" smtClean="0">
                  <a:solidFill>
                    <a:schemeClr val="bg1"/>
                  </a:solidFill>
                  <a:latin typeface="Arial" pitchFamily="34" charset="0"/>
                </a:rPr>
                <a:t>1</a:t>
              </a:r>
              <a:endParaRPr lang="zh-CN" altLang="zh-CN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2133600" y="4000649"/>
            <a:ext cx="4724400" cy="685800"/>
            <a:chOff x="0" y="0"/>
            <a:chExt cx="2976" cy="432"/>
          </a:xfrm>
        </p:grpSpPr>
        <p:sp>
          <p:nvSpPr>
            <p:cNvPr id="15" name="AutoShape 14"/>
            <p:cNvSpPr>
              <a:spLocks noChangeArrowheads="1"/>
            </p:cNvSpPr>
            <p:nvPr/>
          </p:nvSpPr>
          <p:spPr bwMode="auto">
            <a:xfrm>
              <a:off x="240" y="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FF9900"/>
            </a:solidFill>
            <a:ln w="12700" cmpd="sng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AutoShape 15"/>
            <p:cNvSpPr>
              <a:spLocks noChangeArrowheads="1"/>
            </p:cNvSpPr>
            <p:nvPr/>
          </p:nvSpPr>
          <p:spPr bwMode="auto">
            <a:xfrm>
              <a:off x="0" y="0"/>
              <a:ext cx="432" cy="432"/>
            </a:xfrm>
            <a:prstGeom prst="diamond">
              <a:avLst/>
            </a:prstGeom>
            <a:solidFill>
              <a:srgbClr val="FF9900"/>
            </a:solidFill>
            <a:ln w="254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Text Box 16"/>
            <p:cNvSpPr txBox="1">
              <a:spLocks noChangeArrowheads="1"/>
            </p:cNvSpPr>
            <p:nvPr/>
          </p:nvSpPr>
          <p:spPr bwMode="auto">
            <a:xfrm>
              <a:off x="384" y="110"/>
              <a:ext cx="21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zh-CN" altLang="en-US" sz="2000" b="1" dirty="0" smtClean="0">
                  <a:solidFill>
                    <a:schemeClr val="bg1"/>
                  </a:solidFill>
                  <a:latin typeface="Arial" pitchFamily="34" charset="0"/>
                </a:rPr>
                <a:t>用户收益</a:t>
              </a:r>
              <a:endParaRPr lang="zh-CN" altLang="en-US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8" name="Text Box 17"/>
            <p:cNvSpPr txBox="1">
              <a:spLocks noChangeArrowheads="1"/>
            </p:cNvSpPr>
            <p:nvPr/>
          </p:nvSpPr>
          <p:spPr bwMode="auto">
            <a:xfrm>
              <a:off x="130" y="96"/>
              <a:ext cx="20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000" b="1" dirty="0" smtClean="0">
                  <a:solidFill>
                    <a:schemeClr val="bg1"/>
                  </a:solidFill>
                  <a:latin typeface="Arial" pitchFamily="34" charset="0"/>
                </a:rPr>
                <a:t>3</a:t>
              </a:r>
              <a:endParaRPr lang="zh-CN" altLang="en-US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2124075" y="2852936"/>
            <a:ext cx="4724400" cy="685800"/>
            <a:chOff x="0" y="0"/>
            <a:chExt cx="2976" cy="432"/>
          </a:xfrm>
        </p:grpSpPr>
        <p:sp>
          <p:nvSpPr>
            <p:cNvPr id="20" name="AutoShape 19"/>
            <p:cNvSpPr>
              <a:spLocks noChangeArrowheads="1"/>
            </p:cNvSpPr>
            <p:nvPr/>
          </p:nvSpPr>
          <p:spPr bwMode="auto">
            <a:xfrm>
              <a:off x="240" y="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 cmpd="sng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" name="AutoShape 20"/>
            <p:cNvSpPr>
              <a:spLocks noChangeArrowheads="1"/>
            </p:cNvSpPr>
            <p:nvPr/>
          </p:nvSpPr>
          <p:spPr bwMode="auto">
            <a:xfrm>
              <a:off x="0" y="0"/>
              <a:ext cx="432" cy="432"/>
            </a:xfrm>
            <a:prstGeom prst="diamond">
              <a:avLst/>
            </a:prstGeom>
            <a:solidFill>
              <a:schemeClr val="accent1"/>
            </a:solidFill>
            <a:ln w="25400" cap="flat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2" name="Text Box 21"/>
            <p:cNvSpPr txBox="1">
              <a:spLocks noChangeArrowheads="1"/>
            </p:cNvSpPr>
            <p:nvPr/>
          </p:nvSpPr>
          <p:spPr bwMode="auto">
            <a:xfrm>
              <a:off x="384" y="110"/>
              <a:ext cx="21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Verdana" pitchFamily="34" charset="0"/>
                </a:rPr>
                <a:t>解决方案</a:t>
              </a:r>
              <a:endParaRPr lang="zh-CN" altLang="en-US" sz="2000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23" name="Text Box 22"/>
            <p:cNvSpPr txBox="1">
              <a:spLocks noChangeArrowheads="1"/>
            </p:cNvSpPr>
            <p:nvPr/>
          </p:nvSpPr>
          <p:spPr bwMode="auto">
            <a:xfrm>
              <a:off x="105" y="92"/>
              <a:ext cx="20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17882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403648" y="1340768"/>
            <a:ext cx="5904656" cy="453650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zh-CN" altLang="en-US" sz="3800" dirty="0" smtClean="0"/>
              <a:t>中小企业网络主要支撑员工的日常办公、对外交流</a:t>
            </a:r>
            <a:endParaRPr lang="en-US" altLang="zh-CN" sz="3800" dirty="0"/>
          </a:p>
          <a:p>
            <a:pPr algn="ctr"/>
            <a:r>
              <a:rPr lang="zh-CN" altLang="en-US" sz="3200" dirty="0" smtClean="0"/>
              <a:t>邮件</a:t>
            </a:r>
            <a:r>
              <a:rPr lang="zh-CN" altLang="en-US" sz="3200" dirty="0" smtClean="0"/>
              <a:t>收发</a:t>
            </a:r>
            <a:endParaRPr lang="en-US" altLang="zh-CN" sz="3200" dirty="0" smtClean="0"/>
          </a:p>
          <a:p>
            <a:pPr algn="ctr"/>
            <a:r>
              <a:rPr lang="zh-CN" altLang="en-US" sz="3200" dirty="0" smtClean="0"/>
              <a:t>电子商务</a:t>
            </a:r>
            <a:endParaRPr lang="en-US" altLang="zh-CN" sz="3200" dirty="0" smtClean="0"/>
          </a:p>
          <a:p>
            <a:pPr algn="ctr"/>
            <a:r>
              <a:rPr lang="zh-CN" altLang="en-US" sz="3200" dirty="0"/>
              <a:t>网</a:t>
            </a:r>
            <a:r>
              <a:rPr lang="zh-CN" altLang="en-US" sz="3200" dirty="0" smtClean="0"/>
              <a:t>页浏览</a:t>
            </a:r>
            <a:endParaRPr lang="en-US" altLang="zh-CN" sz="3200" dirty="0" smtClean="0"/>
          </a:p>
          <a:p>
            <a:pPr algn="ctr"/>
            <a:r>
              <a:rPr lang="zh-CN" altLang="en-US" sz="3200" dirty="0" smtClean="0"/>
              <a:t>视频会议</a:t>
            </a:r>
            <a:endParaRPr lang="en-US" altLang="zh-CN" sz="3200" dirty="0" smtClean="0"/>
          </a:p>
          <a:p>
            <a:pPr algn="ctr"/>
            <a:r>
              <a:rPr lang="en-US" altLang="zh-CN" sz="3200" dirty="0" smtClean="0"/>
              <a:t>VoIP</a:t>
            </a:r>
          </a:p>
          <a:p>
            <a:pPr algn="ctr"/>
            <a:r>
              <a:rPr lang="zh-CN" altLang="en-US" sz="3200" dirty="0" smtClean="0"/>
              <a:t>下载</a:t>
            </a:r>
            <a:endParaRPr lang="en-US" altLang="zh-CN" sz="3200" dirty="0" smtClean="0"/>
          </a:p>
          <a:p>
            <a:endParaRPr lang="en-US" altLang="zh-CN" sz="3200" dirty="0" smtClean="0"/>
          </a:p>
          <a:p>
            <a:endParaRPr lang="zh-CN" altLang="en-US" sz="3200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网络主要用途</a:t>
            </a:r>
            <a:endParaRPr lang="zh-CN" altLang="en-US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9554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带宽恶性占用</a:t>
            </a:r>
            <a:endParaRPr lang="zh-CN" altLang="en-US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3275856" y="1340768"/>
            <a:ext cx="2304256" cy="4104456"/>
          </a:xfrm>
        </p:spPr>
        <p:txBody>
          <a:bodyPr/>
          <a:lstStyle/>
          <a:p>
            <a:r>
              <a:rPr lang="en-US" altLang="zh-CN" dirty="0" smtClean="0"/>
              <a:t>P2P</a:t>
            </a:r>
          </a:p>
          <a:p>
            <a:endParaRPr lang="en-US" altLang="zh-CN" dirty="0" smtClean="0"/>
          </a:p>
          <a:p>
            <a:r>
              <a:rPr lang="en-US" altLang="zh-CN" dirty="0" smtClean="0"/>
              <a:t>WEB</a:t>
            </a:r>
            <a:r>
              <a:rPr lang="zh-CN" altLang="en-US" dirty="0" smtClean="0"/>
              <a:t>视频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在线音乐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zh-CN" altLang="en-US" dirty="0" smtClean="0"/>
              <a:t>游戏</a:t>
            </a:r>
            <a:endParaRPr lang="en-US" altLang="zh-CN" dirty="0" smtClean="0"/>
          </a:p>
          <a:p>
            <a:endParaRPr lang="en-US" altLang="zh-CN" dirty="0" smtClean="0"/>
          </a:p>
          <a:p>
            <a:r>
              <a:rPr lang="en-US" altLang="zh-CN" dirty="0" smtClean="0"/>
              <a:t>… …</a:t>
            </a:r>
            <a:endParaRPr lang="zh-CN" altLang="en-US" dirty="0"/>
          </a:p>
        </p:txBody>
      </p:sp>
    </p:spTree>
    <p:extLst>
      <p:ext uri="{BB962C8B-B14F-4D97-AF65-F5344CB8AC3E}">
        <p14:creationId xmlns="" xmlns:p14="http://schemas.microsoft.com/office/powerpoint/2010/main" val="146278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88220" y="1490472"/>
            <a:ext cx="7408333" cy="345069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r>
              <a:rPr lang="zh-CN" altLang="en-US" sz="2800" dirty="0" smtClean="0">
                <a:ea typeface="宋体" charset="-122"/>
              </a:rPr>
              <a:t>非工作流量占用大量带宽</a:t>
            </a:r>
            <a:endParaRPr lang="en-US" altLang="zh-CN" sz="28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endParaRPr lang="en-US" altLang="zh-CN" sz="2800" dirty="0">
              <a:ea typeface="宋体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dirty="0" smtClean="0">
                <a:ea typeface="宋体" charset="-122"/>
              </a:rPr>
              <a:t>少数员工占用大量带宽</a:t>
            </a:r>
            <a:endParaRPr lang="en-US" altLang="zh-CN" sz="28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endParaRPr lang="en-US" altLang="zh-CN" sz="28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dirty="0" smtClean="0">
                <a:ea typeface="宋体" charset="-122"/>
              </a:rPr>
              <a:t>关键应用、关键人员的带宽得不到保证</a:t>
            </a:r>
            <a:endParaRPr lang="en-US" altLang="zh-CN" sz="28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endParaRPr lang="en-US" altLang="zh-CN" sz="28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dirty="0" smtClean="0">
                <a:ea typeface="宋体" charset="-122"/>
              </a:rPr>
              <a:t>员工沉迷于网络，工作效率降低</a:t>
            </a:r>
            <a:endParaRPr lang="en-US" altLang="zh-CN" sz="28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endParaRPr lang="en-US" altLang="zh-CN" sz="28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dirty="0" smtClean="0">
                <a:ea typeface="宋体" charset="-122"/>
              </a:rPr>
              <a:t>管理者无法了解员工的网络使用情况</a:t>
            </a:r>
            <a:endParaRPr lang="en-US" altLang="zh-CN" sz="2800" dirty="0">
              <a:ea typeface="宋体" charset="-122"/>
            </a:endParaRPr>
          </a:p>
          <a:p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网络带宽使用效率低</a:t>
            </a:r>
            <a:endParaRPr lang="zh-CN" altLang="en-US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79430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899592" y="1196752"/>
            <a:ext cx="7408333" cy="503487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zh-CN" altLang="en-US" sz="2600" dirty="0" smtClean="0">
                <a:ea typeface="宋体" charset="-122"/>
              </a:rPr>
              <a:t>用户接入不受控制</a:t>
            </a:r>
            <a:endParaRPr lang="en-US" altLang="zh-CN" sz="26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endParaRPr lang="en-US" altLang="zh-CN" sz="26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600" dirty="0" smtClean="0">
                <a:ea typeface="宋体" charset="-122"/>
              </a:rPr>
              <a:t>局域网攻击定位困难</a:t>
            </a:r>
            <a:endParaRPr lang="en-US" altLang="zh-CN" sz="26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endParaRPr lang="en-US" altLang="zh-CN" sz="26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600" dirty="0" smtClean="0">
                <a:ea typeface="宋体" charset="-122"/>
              </a:rPr>
              <a:t>互联网攻击频发，无有效防护手段</a:t>
            </a:r>
            <a:endParaRPr lang="en-US" altLang="zh-CN" sz="26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endParaRPr lang="en-US" altLang="zh-CN" sz="26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600" dirty="0" smtClean="0">
                <a:ea typeface="宋体" charset="-122"/>
              </a:rPr>
              <a:t>处理网络故障费时、费力</a:t>
            </a:r>
            <a:endParaRPr lang="en-US" altLang="zh-CN" sz="2600" dirty="0" smtClean="0">
              <a:ea typeface="宋体" charset="-122"/>
            </a:endParaRPr>
          </a:p>
          <a:p>
            <a:pPr>
              <a:lnSpc>
                <a:spcPct val="90000"/>
              </a:lnSpc>
            </a:pPr>
            <a:endParaRPr lang="en-US" altLang="zh-CN" sz="2600" dirty="0" smtClean="0">
              <a:ea typeface="宋体" charset="-122"/>
            </a:endParaRPr>
          </a:p>
          <a:p>
            <a:endParaRPr lang="zh-CN" altLang="en-US" sz="2600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网络故障、安全事件频发</a:t>
            </a:r>
            <a:endParaRPr lang="zh-CN" altLang="en-US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6278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8788" y="116632"/>
            <a:ext cx="4325937" cy="632495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Arial" pitchFamily="34" charset="0"/>
              </a:rPr>
              <a:t>网络</a:t>
            </a:r>
            <a:r>
              <a:rPr lang="zh-CN" altLang="en-US" b="1" dirty="0">
                <a:solidFill>
                  <a:schemeClr val="tx1"/>
                </a:solidFill>
                <a:latin typeface="黑体" pitchFamily="49" charset="-122"/>
                <a:ea typeface="黑体" pitchFamily="49" charset="-122"/>
                <a:sym typeface="Arial" pitchFamily="34" charset="0"/>
              </a:rPr>
              <a:t>存在的问题</a:t>
            </a:r>
          </a:p>
        </p:txBody>
      </p:sp>
      <p:grpSp>
        <p:nvGrpSpPr>
          <p:cNvPr id="57" name="Group 3"/>
          <p:cNvGrpSpPr>
            <a:grpSpLocks/>
          </p:cNvGrpSpPr>
          <p:nvPr/>
        </p:nvGrpSpPr>
        <p:grpSpPr bwMode="auto">
          <a:xfrm>
            <a:off x="228600" y="1231900"/>
            <a:ext cx="8569325" cy="1328738"/>
            <a:chOff x="0" y="0"/>
            <a:chExt cx="2688" cy="389"/>
          </a:xfrm>
        </p:grpSpPr>
        <p:grpSp>
          <p:nvGrpSpPr>
            <p:cNvPr id="58" name="Group 4"/>
            <p:cNvGrpSpPr>
              <a:grpSpLocks/>
            </p:cNvGrpSpPr>
            <p:nvPr/>
          </p:nvGrpSpPr>
          <p:grpSpPr bwMode="auto">
            <a:xfrm>
              <a:off x="0" y="0"/>
              <a:ext cx="2688" cy="389"/>
              <a:chOff x="0" y="0"/>
              <a:chExt cx="2448" cy="389"/>
            </a:xfrm>
          </p:grpSpPr>
          <p:sp>
            <p:nvSpPr>
              <p:cNvPr id="60" name="AutoShap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448" cy="389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tx2">
                      <a:gamma/>
                      <a:tint val="33725"/>
                      <a:invGamma/>
                    </a:schemeClr>
                  </a:gs>
                  <a:gs pos="50000">
                    <a:schemeClr val="tx2">
                      <a:alpha val="89999"/>
                    </a:schemeClr>
                  </a:gs>
                  <a:gs pos="100000">
                    <a:schemeClr val="tx2">
                      <a:gamma/>
                      <a:tint val="33725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latin typeface="微软雅黑" pitchFamily="34" charset="-122"/>
                </a:endParaRPr>
              </a:p>
            </p:txBody>
          </p:sp>
          <p:sp>
            <p:nvSpPr>
              <p:cNvPr id="61" name="AutoShape 6"/>
              <p:cNvSpPr>
                <a:spLocks noChangeArrowheads="1"/>
              </p:cNvSpPr>
              <p:nvPr/>
            </p:nvSpPr>
            <p:spPr bwMode="auto">
              <a:xfrm>
                <a:off x="36" y="33"/>
                <a:ext cx="2371" cy="32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chemeClr val="accent1">
                      <a:alpha val="89999"/>
                    </a:schemeClr>
                  </a:gs>
                  <a:gs pos="50000">
                    <a:schemeClr val="accent1">
                      <a:gamma/>
                      <a:tint val="48627"/>
                      <a:invGamma/>
                    </a:schemeClr>
                  </a:gs>
                  <a:gs pos="100000">
                    <a:schemeClr val="accent1">
                      <a:alpha val="89999"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>
                  <a:latin typeface="微软雅黑" pitchFamily="34" charset="-122"/>
                </a:endParaRPr>
              </a:p>
            </p:txBody>
          </p:sp>
        </p:grpSp>
        <p:sp>
          <p:nvSpPr>
            <p:cNvPr id="59" name="Rectangle 7"/>
            <p:cNvSpPr>
              <a:spLocks noChangeArrowheads="1"/>
            </p:cNvSpPr>
            <p:nvPr/>
          </p:nvSpPr>
          <p:spPr bwMode="auto">
            <a:xfrm>
              <a:off x="576" y="124"/>
              <a:ext cx="58" cy="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60000"/>
                </a:lnSpc>
                <a:spcBef>
                  <a:spcPct val="50000"/>
                </a:spcBef>
              </a:pPr>
              <a:endParaRPr lang="zh-CN" altLang="en-US">
                <a:solidFill>
                  <a:schemeClr val="bg1"/>
                </a:solidFill>
                <a:latin typeface="微软雅黑" pitchFamily="34" charset="-122"/>
              </a:endParaRPr>
            </a:p>
          </p:txBody>
        </p:sp>
      </p:grpSp>
      <p:grpSp>
        <p:nvGrpSpPr>
          <p:cNvPr id="62" name="Group 8"/>
          <p:cNvGrpSpPr>
            <a:grpSpLocks/>
          </p:cNvGrpSpPr>
          <p:nvPr/>
        </p:nvGrpSpPr>
        <p:grpSpPr bwMode="auto">
          <a:xfrm>
            <a:off x="930275" y="2670175"/>
            <a:ext cx="2193925" cy="3959225"/>
            <a:chOff x="0" y="0"/>
            <a:chExt cx="1382" cy="2494"/>
          </a:xfrm>
        </p:grpSpPr>
        <p:sp>
          <p:nvSpPr>
            <p:cNvPr id="63" name="AutoShape 9"/>
            <p:cNvSpPr>
              <a:spLocks noChangeArrowheads="1"/>
            </p:cNvSpPr>
            <p:nvPr/>
          </p:nvSpPr>
          <p:spPr bwMode="auto">
            <a:xfrm>
              <a:off x="10" y="1956"/>
              <a:ext cx="1363" cy="53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" name="AutoShape 10"/>
            <p:cNvSpPr>
              <a:spLocks noChangeArrowheads="1"/>
            </p:cNvSpPr>
            <p:nvPr/>
          </p:nvSpPr>
          <p:spPr bwMode="auto">
            <a:xfrm>
              <a:off x="38" y="1971"/>
              <a:ext cx="1304" cy="47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AutoShape 11"/>
            <p:cNvSpPr>
              <a:spLocks noChangeArrowheads="1"/>
            </p:cNvSpPr>
            <p:nvPr/>
          </p:nvSpPr>
          <p:spPr bwMode="auto">
            <a:xfrm>
              <a:off x="6" y="190"/>
              <a:ext cx="1363" cy="1766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6" name="AutoShape 12"/>
            <p:cNvSpPr>
              <a:spLocks noChangeArrowheads="1"/>
            </p:cNvSpPr>
            <p:nvPr/>
          </p:nvSpPr>
          <p:spPr bwMode="auto">
            <a:xfrm>
              <a:off x="27" y="195"/>
              <a:ext cx="1322" cy="1733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 sz="1600"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67" name="AutoShape 13"/>
            <p:cNvSpPr>
              <a:spLocks noChangeArrowheads="1"/>
            </p:cNvSpPr>
            <p:nvPr/>
          </p:nvSpPr>
          <p:spPr bwMode="auto">
            <a:xfrm>
              <a:off x="38" y="1471"/>
              <a:ext cx="1304" cy="43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8" name="AutoShape 14"/>
            <p:cNvSpPr>
              <a:spLocks noChangeArrowheads="1"/>
            </p:cNvSpPr>
            <p:nvPr/>
          </p:nvSpPr>
          <p:spPr bwMode="auto">
            <a:xfrm>
              <a:off x="38" y="209"/>
              <a:ext cx="1304" cy="43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69" name="Group 15"/>
            <p:cNvGrpSpPr>
              <a:grpSpLocks/>
            </p:cNvGrpSpPr>
            <p:nvPr/>
          </p:nvGrpSpPr>
          <p:grpSpPr bwMode="auto">
            <a:xfrm>
              <a:off x="475" y="0"/>
              <a:ext cx="405" cy="397"/>
              <a:chOff x="0" y="0"/>
              <a:chExt cx="668" cy="668"/>
            </a:xfrm>
          </p:grpSpPr>
          <p:sp>
            <p:nvSpPr>
              <p:cNvPr id="72" name="Oval 1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3" name="Oval 17"/>
              <p:cNvSpPr>
                <a:spLocks noChangeArrowheads="1"/>
              </p:cNvSpPr>
              <p:nvPr/>
            </p:nvSpPr>
            <p:spPr bwMode="auto">
              <a:xfrm>
                <a:off x="7" y="5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74" name="Oval 18"/>
              <p:cNvSpPr>
                <a:spLocks noChangeArrowheads="1"/>
              </p:cNvSpPr>
              <p:nvPr/>
            </p:nvSpPr>
            <p:spPr bwMode="auto">
              <a:xfrm>
                <a:off x="15" y="9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75" name="Oval 19"/>
              <p:cNvSpPr>
                <a:spLocks noChangeArrowheads="1"/>
              </p:cNvSpPr>
              <p:nvPr/>
            </p:nvSpPr>
            <p:spPr bwMode="auto">
              <a:xfrm>
                <a:off x="22" y="15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76" name="Oval 20"/>
              <p:cNvSpPr>
                <a:spLocks noChangeArrowheads="1"/>
              </p:cNvSpPr>
              <p:nvPr/>
            </p:nvSpPr>
            <p:spPr bwMode="auto">
              <a:xfrm>
                <a:off x="57" y="31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70" name="Text Box 21"/>
            <p:cNvSpPr txBox="1">
              <a:spLocks noChangeArrowheads="1"/>
            </p:cNvSpPr>
            <p:nvPr/>
          </p:nvSpPr>
          <p:spPr bwMode="auto">
            <a:xfrm>
              <a:off x="562" y="57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/>
                <a:t>1</a:t>
              </a:r>
            </a:p>
          </p:txBody>
        </p:sp>
        <p:sp>
          <p:nvSpPr>
            <p:cNvPr id="71" name="Text Box 22"/>
            <p:cNvSpPr txBox="1">
              <a:spLocks noChangeArrowheads="1"/>
            </p:cNvSpPr>
            <p:nvPr/>
          </p:nvSpPr>
          <p:spPr bwMode="auto">
            <a:xfrm>
              <a:off x="0" y="334"/>
              <a:ext cx="1382" cy="16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sz="1600" dirty="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  <a:t>不了解网络上主要有什么应用在运行</a:t>
              </a:r>
              <a:br>
                <a:rPr lang="zh-CN" altLang="en-US" sz="1600" dirty="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</a:br>
              <a:endParaRPr lang="zh-CN" altLang="en-US" sz="1600" dirty="0">
                <a:solidFill>
                  <a:schemeClr val="tx2"/>
                </a:solidFill>
                <a:latin typeface="楷体" pitchFamily="49" charset="-122"/>
                <a:ea typeface="楷体" pitchFamily="49" charset="-122"/>
              </a:endParaRPr>
            </a:p>
            <a:p>
              <a:pPr eaLnBrk="0" hangingPunct="0"/>
              <a:r>
                <a:rPr lang="zh-CN" altLang="en-US" sz="1600" dirty="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  <a:t>不了解</a:t>
              </a:r>
              <a:r>
                <a:rPr lang="zh-CN" altLang="en-US" sz="1600" dirty="0" smtClean="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  <a:t>哪些员工、</a:t>
              </a:r>
              <a:r>
                <a:rPr lang="zh-CN" altLang="en-US" sz="1600" dirty="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  <a:t>哪些应用消耗了大部分带宽资源</a:t>
              </a:r>
              <a:br>
                <a:rPr lang="zh-CN" altLang="en-US" sz="1600" dirty="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</a:br>
              <a:endParaRPr lang="zh-CN" altLang="en-US" sz="1600" dirty="0">
                <a:solidFill>
                  <a:schemeClr val="tx2"/>
                </a:solidFill>
                <a:latin typeface="楷体" pitchFamily="49" charset="-122"/>
                <a:ea typeface="楷体" pitchFamily="49" charset="-122"/>
              </a:endParaRPr>
            </a:p>
            <a:p>
              <a:pPr eaLnBrk="0" hangingPunct="0"/>
              <a:r>
                <a:rPr lang="zh-CN" altLang="en-US" sz="1600" dirty="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  <a:t>没有网络运行的历史数据，也谈不上对趋势进行预测</a:t>
              </a:r>
            </a:p>
          </p:txBody>
        </p:sp>
      </p:grpSp>
      <p:grpSp>
        <p:nvGrpSpPr>
          <p:cNvPr id="77" name="Group 23"/>
          <p:cNvGrpSpPr>
            <a:grpSpLocks/>
          </p:cNvGrpSpPr>
          <p:nvPr/>
        </p:nvGrpSpPr>
        <p:grpSpPr bwMode="auto">
          <a:xfrm>
            <a:off x="3603625" y="2670175"/>
            <a:ext cx="2166938" cy="3959225"/>
            <a:chOff x="0" y="0"/>
            <a:chExt cx="1365" cy="2494"/>
          </a:xfrm>
        </p:grpSpPr>
        <p:sp>
          <p:nvSpPr>
            <p:cNvPr id="78" name="AutoShape 24"/>
            <p:cNvSpPr>
              <a:spLocks noChangeArrowheads="1"/>
            </p:cNvSpPr>
            <p:nvPr/>
          </p:nvSpPr>
          <p:spPr bwMode="auto">
            <a:xfrm>
              <a:off x="0" y="190"/>
              <a:ext cx="1363" cy="1767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9" name="AutoShape 25"/>
            <p:cNvSpPr>
              <a:spLocks noChangeArrowheads="1"/>
            </p:cNvSpPr>
            <p:nvPr/>
          </p:nvSpPr>
          <p:spPr bwMode="auto">
            <a:xfrm>
              <a:off x="43" y="195"/>
              <a:ext cx="1322" cy="1733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0" name="AutoShape 26"/>
            <p:cNvSpPr>
              <a:spLocks noChangeArrowheads="1"/>
            </p:cNvSpPr>
            <p:nvPr/>
          </p:nvSpPr>
          <p:spPr bwMode="auto">
            <a:xfrm>
              <a:off x="32" y="1471"/>
              <a:ext cx="1304" cy="43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1" name="AutoShape 27"/>
            <p:cNvSpPr>
              <a:spLocks noChangeArrowheads="1"/>
            </p:cNvSpPr>
            <p:nvPr/>
          </p:nvSpPr>
          <p:spPr bwMode="auto">
            <a:xfrm>
              <a:off x="32" y="209"/>
              <a:ext cx="1304" cy="43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" name="Oval 28"/>
            <p:cNvSpPr>
              <a:spLocks noChangeArrowheads="1"/>
            </p:cNvSpPr>
            <p:nvPr/>
          </p:nvSpPr>
          <p:spPr bwMode="auto">
            <a:xfrm>
              <a:off x="469" y="0"/>
              <a:ext cx="405" cy="397"/>
            </a:xfrm>
            <a:prstGeom prst="ellipse">
              <a:avLst/>
            </a:prstGeom>
            <a:solidFill>
              <a:srgbClr val="333333"/>
            </a:solidFill>
            <a:ln w="9525">
              <a:noFill/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3" name="Oval 29"/>
            <p:cNvSpPr>
              <a:spLocks noChangeArrowheads="1"/>
            </p:cNvSpPr>
            <p:nvPr/>
          </p:nvSpPr>
          <p:spPr bwMode="auto">
            <a:xfrm>
              <a:off x="473" y="3"/>
              <a:ext cx="392" cy="385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84" name="Oval 30"/>
            <p:cNvSpPr>
              <a:spLocks noChangeArrowheads="1"/>
            </p:cNvSpPr>
            <p:nvPr/>
          </p:nvSpPr>
          <p:spPr bwMode="auto">
            <a:xfrm>
              <a:off x="478" y="5"/>
              <a:ext cx="383" cy="37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85" name="Oval 31"/>
            <p:cNvSpPr>
              <a:spLocks noChangeArrowheads="1"/>
            </p:cNvSpPr>
            <p:nvPr/>
          </p:nvSpPr>
          <p:spPr bwMode="auto">
            <a:xfrm>
              <a:off x="482" y="9"/>
              <a:ext cx="364" cy="3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86" name="Oval 32"/>
            <p:cNvSpPr>
              <a:spLocks noChangeArrowheads="1"/>
            </p:cNvSpPr>
            <p:nvPr/>
          </p:nvSpPr>
          <p:spPr bwMode="auto">
            <a:xfrm>
              <a:off x="504" y="19"/>
              <a:ext cx="323" cy="284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87" name="Text Box 33"/>
            <p:cNvSpPr txBox="1">
              <a:spLocks noChangeArrowheads="1"/>
            </p:cNvSpPr>
            <p:nvPr/>
          </p:nvSpPr>
          <p:spPr bwMode="auto">
            <a:xfrm>
              <a:off x="556" y="57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/>
                <a:t>2</a:t>
              </a:r>
            </a:p>
          </p:txBody>
        </p:sp>
        <p:sp>
          <p:nvSpPr>
            <p:cNvPr id="88" name="Text Box 34"/>
            <p:cNvSpPr txBox="1">
              <a:spLocks noChangeArrowheads="1"/>
            </p:cNvSpPr>
            <p:nvPr/>
          </p:nvSpPr>
          <p:spPr bwMode="auto">
            <a:xfrm>
              <a:off x="34" y="382"/>
              <a:ext cx="1296" cy="1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1600" dirty="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  <a:t>无法对P2P、流媒体等应用进行有效的控制</a:t>
              </a:r>
            </a:p>
            <a:p>
              <a:endParaRPr lang="zh-CN" altLang="en-US" sz="1600" dirty="0">
                <a:solidFill>
                  <a:schemeClr val="tx2"/>
                </a:solidFill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1600" dirty="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  <a:t>关键业务得不到有效的保证</a:t>
              </a:r>
            </a:p>
            <a:p>
              <a:endParaRPr lang="zh-CN" altLang="en-US" sz="1600" dirty="0">
                <a:solidFill>
                  <a:schemeClr val="tx2"/>
                </a:solidFill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1600" dirty="0">
                  <a:solidFill>
                    <a:schemeClr val="tx2"/>
                  </a:solidFill>
                  <a:latin typeface="楷体" pitchFamily="49" charset="-122"/>
                  <a:ea typeface="楷体" pitchFamily="49" charset="-122"/>
                </a:rPr>
                <a:t>关键用户的网络质量得不到有效的保证</a:t>
              </a:r>
            </a:p>
          </p:txBody>
        </p:sp>
        <p:sp>
          <p:nvSpPr>
            <p:cNvPr id="89" name="AutoShape 35"/>
            <p:cNvSpPr>
              <a:spLocks noChangeArrowheads="1"/>
            </p:cNvSpPr>
            <p:nvPr/>
          </p:nvSpPr>
          <p:spPr bwMode="auto">
            <a:xfrm>
              <a:off x="2" y="1957"/>
              <a:ext cx="1363" cy="537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" name="AutoShape 36"/>
            <p:cNvSpPr>
              <a:spLocks noChangeArrowheads="1"/>
            </p:cNvSpPr>
            <p:nvPr/>
          </p:nvSpPr>
          <p:spPr bwMode="auto">
            <a:xfrm>
              <a:off x="30" y="1971"/>
              <a:ext cx="1304" cy="47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1" name="AutoShape 37"/>
          <p:cNvSpPr>
            <a:spLocks noChangeArrowheads="1"/>
          </p:cNvSpPr>
          <p:nvPr/>
        </p:nvSpPr>
        <p:spPr bwMode="auto">
          <a:xfrm rot="5400000">
            <a:off x="1462881" y="1140619"/>
            <a:ext cx="1112838" cy="1727200"/>
          </a:xfrm>
          <a:prstGeom prst="rightArrowCallout">
            <a:avLst>
              <a:gd name="adj1" fmla="val 35726"/>
              <a:gd name="adj2" fmla="val 26982"/>
              <a:gd name="adj3" fmla="val 7287"/>
              <a:gd name="adj4" fmla="val 86532"/>
            </a:avLst>
          </a:prstGeom>
          <a:gradFill rotWithShape="1">
            <a:gsLst>
              <a:gs pos="0">
                <a:srgbClr val="FFCCCC"/>
              </a:gs>
              <a:gs pos="100000">
                <a:srgbClr val="765E5E"/>
              </a:gs>
            </a:gsLst>
            <a:lin ang="2700000" scaled="1"/>
          </a:gradFill>
          <a:ln w="9525">
            <a:miter lim="800000"/>
            <a:headEnd/>
            <a:tailEnd/>
          </a:ln>
          <a:scene3d>
            <a:camera prst="legacyPerspectiveTop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rgbClr val="99CCFF"/>
            </a:extrusionClr>
          </a:sp3d>
        </p:spPr>
        <p:txBody>
          <a:bodyPr rot="10800000" vert="eaVert" wrap="none" anchor="ctr">
            <a:flatTx/>
          </a:bodyPr>
          <a:lstStyle/>
          <a:p>
            <a:pPr algn="ctr"/>
            <a:r>
              <a:rPr lang="zh-CN" altLang="en-US" dirty="0">
                <a:latin typeface="微软雅黑" pitchFamily="34" charset="-122"/>
              </a:rPr>
              <a:t>不清楚</a:t>
            </a:r>
            <a:br>
              <a:rPr lang="zh-CN" altLang="en-US" dirty="0">
                <a:latin typeface="微软雅黑" pitchFamily="34" charset="-122"/>
              </a:rPr>
            </a:br>
            <a:r>
              <a:rPr lang="zh-CN" altLang="en-US" dirty="0">
                <a:latin typeface="微软雅黑" pitchFamily="34" charset="-122"/>
              </a:rPr>
              <a:t>网络运行的状况</a:t>
            </a:r>
          </a:p>
        </p:txBody>
      </p:sp>
      <p:sp>
        <p:nvSpPr>
          <p:cNvPr id="92" name="AutoShape 38"/>
          <p:cNvSpPr>
            <a:spLocks noChangeArrowheads="1"/>
          </p:cNvSpPr>
          <p:nvPr/>
        </p:nvSpPr>
        <p:spPr bwMode="auto">
          <a:xfrm rot="5400000">
            <a:off x="4127500" y="1139825"/>
            <a:ext cx="1112838" cy="1728788"/>
          </a:xfrm>
          <a:prstGeom prst="rightArrowCallout">
            <a:avLst>
              <a:gd name="adj1" fmla="val 35759"/>
              <a:gd name="adj2" fmla="val 27006"/>
              <a:gd name="adj3" fmla="val 7287"/>
              <a:gd name="adj4" fmla="val 86532"/>
            </a:avLst>
          </a:prstGeom>
          <a:gradFill rotWithShape="1">
            <a:gsLst>
              <a:gs pos="0">
                <a:srgbClr val="FF9900"/>
              </a:gs>
              <a:gs pos="100000">
                <a:srgbClr val="FFCD83"/>
              </a:gs>
            </a:gsLst>
            <a:lin ang="2700000" scaled="1"/>
          </a:gradFill>
          <a:ln w="9525">
            <a:miter lim="800000"/>
            <a:headEnd/>
            <a:tailEnd/>
          </a:ln>
          <a:scene3d>
            <a:camera prst="legacyPerspectiveTop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rgbClr val="99CCFF"/>
            </a:extrusionClr>
          </a:sp3d>
        </p:spPr>
        <p:txBody>
          <a:bodyPr rot="10800000" vert="eaVert" wrap="none" anchor="ctr">
            <a:flatTx/>
          </a:bodyPr>
          <a:lstStyle/>
          <a:p>
            <a:pPr algn="ctr"/>
            <a:r>
              <a:rPr lang="zh-CN" altLang="en-US">
                <a:latin typeface="微软雅黑" pitchFamily="34" charset="-122"/>
              </a:rPr>
              <a:t>不能有效的</a:t>
            </a:r>
            <a:br>
              <a:rPr lang="zh-CN" altLang="en-US">
                <a:latin typeface="微软雅黑" pitchFamily="34" charset="-122"/>
              </a:rPr>
            </a:br>
            <a:r>
              <a:rPr lang="zh-CN" altLang="en-US">
                <a:latin typeface="微软雅黑" pitchFamily="34" charset="-122"/>
              </a:rPr>
              <a:t>对网络进行控制</a:t>
            </a:r>
          </a:p>
        </p:txBody>
      </p:sp>
      <p:sp>
        <p:nvSpPr>
          <p:cNvPr id="93" name="AutoShape 39"/>
          <p:cNvSpPr>
            <a:spLocks noChangeArrowheads="1"/>
          </p:cNvSpPr>
          <p:nvPr/>
        </p:nvSpPr>
        <p:spPr bwMode="auto">
          <a:xfrm rot="5400000">
            <a:off x="6677819" y="1227931"/>
            <a:ext cx="1201738" cy="1641475"/>
          </a:xfrm>
          <a:prstGeom prst="rightArrowCallout">
            <a:avLst>
              <a:gd name="adj1" fmla="val 33946"/>
              <a:gd name="adj2" fmla="val 25643"/>
              <a:gd name="adj3" fmla="val 7287"/>
              <a:gd name="adj4" fmla="val 86532"/>
            </a:avLst>
          </a:prstGeom>
          <a:gradFill rotWithShape="1">
            <a:gsLst>
              <a:gs pos="0">
                <a:srgbClr val="FF0000"/>
              </a:gs>
              <a:gs pos="100000">
                <a:srgbClr val="FF8383"/>
              </a:gs>
            </a:gsLst>
            <a:lin ang="2700000" scaled="1"/>
          </a:gradFill>
          <a:ln w="9525">
            <a:miter lim="800000"/>
            <a:headEnd/>
            <a:tailEnd/>
          </a:ln>
          <a:scene3d>
            <a:camera prst="legacyPerspectiveTop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rgbClr val="99CCFF"/>
            </a:extrusionClr>
          </a:sp3d>
        </p:spPr>
        <p:txBody>
          <a:bodyPr rot="10800000" vert="eaVert" wrap="none" anchor="ctr">
            <a:flatTx/>
          </a:bodyPr>
          <a:lstStyle/>
          <a:p>
            <a:pPr algn="ctr"/>
            <a:r>
              <a:rPr lang="zh-CN" altLang="en-US">
                <a:latin typeface="微软雅黑" pitchFamily="34" charset="-122"/>
              </a:rPr>
              <a:t>不能有效的解决</a:t>
            </a:r>
            <a:br>
              <a:rPr lang="zh-CN" altLang="en-US">
                <a:latin typeface="微软雅黑" pitchFamily="34" charset="-122"/>
              </a:rPr>
            </a:br>
            <a:r>
              <a:rPr lang="zh-CN" altLang="en-US">
                <a:latin typeface="微软雅黑" pitchFamily="34" charset="-122"/>
              </a:rPr>
              <a:t>网络瓶颈问题</a:t>
            </a:r>
          </a:p>
        </p:txBody>
      </p:sp>
      <p:grpSp>
        <p:nvGrpSpPr>
          <p:cNvPr id="94" name="Group 40"/>
          <p:cNvGrpSpPr>
            <a:grpSpLocks/>
          </p:cNvGrpSpPr>
          <p:nvPr/>
        </p:nvGrpSpPr>
        <p:grpSpPr bwMode="auto">
          <a:xfrm>
            <a:off x="6196013" y="2670175"/>
            <a:ext cx="2170112" cy="3957638"/>
            <a:chOff x="0" y="0"/>
            <a:chExt cx="1367" cy="2493"/>
          </a:xfrm>
        </p:grpSpPr>
        <p:sp>
          <p:nvSpPr>
            <p:cNvPr id="95" name="AutoShape 41"/>
            <p:cNvSpPr>
              <a:spLocks noChangeArrowheads="1"/>
            </p:cNvSpPr>
            <p:nvPr/>
          </p:nvSpPr>
          <p:spPr bwMode="auto">
            <a:xfrm>
              <a:off x="4" y="190"/>
              <a:ext cx="1363" cy="1766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B59F43"/>
                </a:gs>
                <a:gs pos="100000">
                  <a:srgbClr val="8F884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" name="AutoShape 42"/>
            <p:cNvSpPr>
              <a:spLocks noChangeArrowheads="1"/>
            </p:cNvSpPr>
            <p:nvPr/>
          </p:nvSpPr>
          <p:spPr bwMode="auto">
            <a:xfrm>
              <a:off x="25" y="195"/>
              <a:ext cx="1322" cy="1732"/>
            </a:xfrm>
            <a:prstGeom prst="roundRect">
              <a:avLst>
                <a:gd name="adj" fmla="val 16667"/>
              </a:avLst>
            </a:prstGeom>
            <a:solidFill>
              <a:srgbClr val="E9E065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" name="AutoShape 43"/>
            <p:cNvSpPr>
              <a:spLocks noChangeArrowheads="1"/>
            </p:cNvSpPr>
            <p:nvPr/>
          </p:nvSpPr>
          <p:spPr bwMode="auto">
            <a:xfrm>
              <a:off x="36" y="1470"/>
              <a:ext cx="1304" cy="43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E9E065"/>
                </a:gs>
                <a:gs pos="100000">
                  <a:srgbClr val="F2EDA6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" name="AutoShape 44"/>
            <p:cNvSpPr>
              <a:spLocks noChangeArrowheads="1"/>
            </p:cNvSpPr>
            <p:nvPr/>
          </p:nvSpPr>
          <p:spPr bwMode="auto">
            <a:xfrm>
              <a:off x="36" y="209"/>
              <a:ext cx="1304" cy="43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8F5CC"/>
                </a:gs>
                <a:gs pos="100000">
                  <a:srgbClr val="E9E065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99" name="Group 45"/>
            <p:cNvGrpSpPr>
              <a:grpSpLocks/>
            </p:cNvGrpSpPr>
            <p:nvPr/>
          </p:nvGrpSpPr>
          <p:grpSpPr bwMode="auto">
            <a:xfrm>
              <a:off x="473" y="0"/>
              <a:ext cx="405" cy="397"/>
              <a:chOff x="0" y="0"/>
              <a:chExt cx="668" cy="668"/>
            </a:xfrm>
          </p:grpSpPr>
          <p:sp>
            <p:nvSpPr>
              <p:cNvPr id="104" name="Oval 4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47"/>
              <p:cNvSpPr>
                <a:spLocks noChangeArrowheads="1"/>
              </p:cNvSpPr>
              <p:nvPr/>
            </p:nvSpPr>
            <p:spPr bwMode="auto">
              <a:xfrm>
                <a:off x="7" y="5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106" name="Oval 48"/>
              <p:cNvSpPr>
                <a:spLocks noChangeArrowheads="1"/>
              </p:cNvSpPr>
              <p:nvPr/>
            </p:nvSpPr>
            <p:spPr bwMode="auto">
              <a:xfrm>
                <a:off x="15" y="9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107" name="Oval 49"/>
              <p:cNvSpPr>
                <a:spLocks noChangeArrowheads="1"/>
              </p:cNvSpPr>
              <p:nvPr/>
            </p:nvSpPr>
            <p:spPr bwMode="auto">
              <a:xfrm>
                <a:off x="22" y="15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  <p:sp>
            <p:nvSpPr>
              <p:cNvPr id="108" name="Oval 50"/>
              <p:cNvSpPr>
                <a:spLocks noChangeArrowheads="1"/>
              </p:cNvSpPr>
              <p:nvPr/>
            </p:nvSpPr>
            <p:spPr bwMode="auto">
              <a:xfrm>
                <a:off x="57" y="31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eaVert"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00" name="Text Box 51"/>
            <p:cNvSpPr txBox="1">
              <a:spLocks noChangeArrowheads="1"/>
            </p:cNvSpPr>
            <p:nvPr/>
          </p:nvSpPr>
          <p:spPr bwMode="auto">
            <a:xfrm>
              <a:off x="560" y="57"/>
              <a:ext cx="22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zh-CN" altLang="zh-CN"/>
                <a:t>3</a:t>
              </a:r>
            </a:p>
          </p:txBody>
        </p:sp>
        <p:sp>
          <p:nvSpPr>
            <p:cNvPr id="101" name="AutoShape 52"/>
            <p:cNvSpPr>
              <a:spLocks noChangeArrowheads="1"/>
            </p:cNvSpPr>
            <p:nvPr/>
          </p:nvSpPr>
          <p:spPr bwMode="auto">
            <a:xfrm>
              <a:off x="0" y="1956"/>
              <a:ext cx="1363" cy="537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6F9DB7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2" name="AutoShape 53"/>
            <p:cNvSpPr>
              <a:spLocks noChangeArrowheads="1"/>
            </p:cNvSpPr>
            <p:nvPr/>
          </p:nvSpPr>
          <p:spPr bwMode="auto">
            <a:xfrm>
              <a:off x="28" y="1970"/>
              <a:ext cx="1304" cy="478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98BAAF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" name="Text Box 54"/>
            <p:cNvSpPr txBox="1">
              <a:spLocks noChangeArrowheads="1"/>
            </p:cNvSpPr>
            <p:nvPr/>
          </p:nvSpPr>
          <p:spPr bwMode="auto">
            <a:xfrm>
              <a:off x="33" y="382"/>
              <a:ext cx="1296" cy="1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CN" altLang="en-US" sz="1600" dirty="0">
                  <a:latin typeface="楷体" pitchFamily="49" charset="-122"/>
                  <a:ea typeface="楷体" pitchFamily="49" charset="-122"/>
                </a:rPr>
                <a:t>LAN规模越来越大，接入速度越来越快</a:t>
              </a:r>
            </a:p>
            <a:p>
              <a:pPr eaLnBrk="0" hangingPunct="0">
                <a:spcBef>
                  <a:spcPct val="50000"/>
                </a:spcBef>
              </a:pPr>
              <a:r>
                <a:rPr lang="zh-CN" altLang="en-US" sz="1600" dirty="0">
                  <a:latin typeface="楷体" pitchFamily="49" charset="-122"/>
                  <a:ea typeface="楷体" pitchFamily="49" charset="-122"/>
                </a:rPr>
                <a:t>WAN接入速度并没有随着LAN的速度增加而增加</a:t>
              </a:r>
              <a:br>
                <a:rPr lang="zh-CN" altLang="en-US" sz="1600" dirty="0">
                  <a:latin typeface="楷体" pitchFamily="49" charset="-122"/>
                  <a:ea typeface="楷体" pitchFamily="49" charset="-122"/>
                </a:rPr>
              </a:br>
              <a:r>
                <a:rPr lang="zh-CN" altLang="en-US" sz="1600" dirty="0">
                  <a:latin typeface="楷体" pitchFamily="49" charset="-122"/>
                  <a:ea typeface="楷体" pitchFamily="49" charset="-122"/>
                </a:rPr>
                <a:t/>
              </a:r>
              <a:br>
                <a:rPr lang="zh-CN" altLang="en-US" sz="1600" dirty="0">
                  <a:latin typeface="楷体" pitchFamily="49" charset="-122"/>
                  <a:ea typeface="楷体" pitchFamily="49" charset="-122"/>
                </a:rPr>
              </a:br>
              <a:r>
                <a:rPr lang="zh-CN" altLang="en-US" sz="1600" dirty="0">
                  <a:latin typeface="楷体" pitchFamily="49" charset="-122"/>
                  <a:ea typeface="楷体" pitchFamily="49" charset="-122"/>
                </a:rPr>
                <a:t>在WAN做控制不能完全解决用户、应用和带宽三方面的矛盾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41869352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 bldLvl="0" animBg="1" autoUpdateAnimBg="0"/>
      <p:bldP spid="92" grpId="0" bldLvl="0" animBg="1" autoUpdateAnimBg="0"/>
      <p:bldP spid="93" grpId="0" bldLvl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124075" y="1628800"/>
            <a:ext cx="4724400" cy="685800"/>
            <a:chOff x="0" y="0"/>
            <a:chExt cx="2976" cy="432"/>
          </a:xfrm>
        </p:grpSpPr>
        <p:sp>
          <p:nvSpPr>
            <p:cNvPr id="10" name="AutoShape 9"/>
            <p:cNvSpPr>
              <a:spLocks noChangeArrowheads="1"/>
            </p:cNvSpPr>
            <p:nvPr/>
          </p:nvSpPr>
          <p:spPr bwMode="auto">
            <a:xfrm>
              <a:off x="240" y="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33CC33"/>
            </a:solidFill>
            <a:ln w="12700" cmpd="sng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AutoShape 10"/>
            <p:cNvSpPr>
              <a:spLocks noChangeArrowheads="1"/>
            </p:cNvSpPr>
            <p:nvPr/>
          </p:nvSpPr>
          <p:spPr bwMode="auto">
            <a:xfrm>
              <a:off x="0" y="0"/>
              <a:ext cx="432" cy="432"/>
            </a:xfrm>
            <a:prstGeom prst="diamond">
              <a:avLst/>
            </a:prstGeom>
            <a:solidFill>
              <a:srgbClr val="33CC33"/>
            </a:solidFill>
            <a:ln w="254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" name="Text Box 11"/>
            <p:cNvSpPr txBox="1">
              <a:spLocks noChangeArrowheads="1"/>
            </p:cNvSpPr>
            <p:nvPr/>
          </p:nvSpPr>
          <p:spPr bwMode="auto">
            <a:xfrm>
              <a:off x="384" y="110"/>
              <a:ext cx="21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zh-CN" altLang="en-US" sz="2000" b="1" dirty="0" smtClean="0">
                  <a:solidFill>
                    <a:schemeClr val="bg1"/>
                  </a:solidFill>
                  <a:latin typeface="Arial" pitchFamily="34" charset="0"/>
                </a:rPr>
                <a:t>酒店网络现状与面临问题</a:t>
              </a:r>
              <a:endParaRPr lang="zh-CN" altLang="en-US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3" name="Text Box 12"/>
            <p:cNvSpPr txBox="1">
              <a:spLocks noChangeArrowheads="1"/>
            </p:cNvSpPr>
            <p:nvPr/>
          </p:nvSpPr>
          <p:spPr bwMode="auto">
            <a:xfrm>
              <a:off x="130" y="92"/>
              <a:ext cx="20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000" b="1" dirty="0" smtClean="0">
                  <a:solidFill>
                    <a:schemeClr val="bg1"/>
                  </a:solidFill>
                  <a:latin typeface="Arial" pitchFamily="34" charset="0"/>
                </a:rPr>
                <a:t>1</a:t>
              </a:r>
              <a:endParaRPr lang="zh-CN" altLang="zh-CN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133600" y="4000649"/>
            <a:ext cx="4724400" cy="685800"/>
            <a:chOff x="0" y="0"/>
            <a:chExt cx="2976" cy="432"/>
          </a:xfrm>
        </p:grpSpPr>
        <p:sp>
          <p:nvSpPr>
            <p:cNvPr id="15" name="AutoShape 14"/>
            <p:cNvSpPr>
              <a:spLocks noChangeArrowheads="1"/>
            </p:cNvSpPr>
            <p:nvPr/>
          </p:nvSpPr>
          <p:spPr bwMode="auto">
            <a:xfrm>
              <a:off x="240" y="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FF9900"/>
            </a:solidFill>
            <a:ln w="12700" cmpd="sng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AutoShape 15"/>
            <p:cNvSpPr>
              <a:spLocks noChangeArrowheads="1"/>
            </p:cNvSpPr>
            <p:nvPr/>
          </p:nvSpPr>
          <p:spPr bwMode="auto">
            <a:xfrm>
              <a:off x="0" y="0"/>
              <a:ext cx="432" cy="432"/>
            </a:xfrm>
            <a:prstGeom prst="diamond">
              <a:avLst/>
            </a:prstGeom>
            <a:solidFill>
              <a:srgbClr val="FF9900"/>
            </a:solidFill>
            <a:ln w="254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Text Box 16"/>
            <p:cNvSpPr txBox="1">
              <a:spLocks noChangeArrowheads="1"/>
            </p:cNvSpPr>
            <p:nvPr/>
          </p:nvSpPr>
          <p:spPr bwMode="auto">
            <a:xfrm>
              <a:off x="384" y="110"/>
              <a:ext cx="21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zh-CN" altLang="en-US" sz="2000" b="1" dirty="0" smtClean="0">
                  <a:solidFill>
                    <a:schemeClr val="bg1"/>
                  </a:solidFill>
                  <a:latin typeface="Arial" pitchFamily="34" charset="0"/>
                </a:rPr>
                <a:t>用户收益</a:t>
              </a:r>
              <a:endParaRPr lang="zh-CN" altLang="en-US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8" name="Text Box 17"/>
            <p:cNvSpPr txBox="1">
              <a:spLocks noChangeArrowheads="1"/>
            </p:cNvSpPr>
            <p:nvPr/>
          </p:nvSpPr>
          <p:spPr bwMode="auto">
            <a:xfrm>
              <a:off x="130" y="96"/>
              <a:ext cx="20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000" b="1" dirty="0" smtClean="0">
                  <a:solidFill>
                    <a:schemeClr val="bg1"/>
                  </a:solidFill>
                  <a:latin typeface="Arial" pitchFamily="34" charset="0"/>
                </a:rPr>
                <a:t>3</a:t>
              </a:r>
              <a:endParaRPr lang="zh-CN" altLang="en-US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2124075" y="2852936"/>
            <a:ext cx="4724400" cy="685800"/>
            <a:chOff x="0" y="0"/>
            <a:chExt cx="2976" cy="432"/>
          </a:xfrm>
        </p:grpSpPr>
        <p:sp>
          <p:nvSpPr>
            <p:cNvPr id="20" name="AutoShape 19"/>
            <p:cNvSpPr>
              <a:spLocks noChangeArrowheads="1"/>
            </p:cNvSpPr>
            <p:nvPr/>
          </p:nvSpPr>
          <p:spPr bwMode="auto">
            <a:xfrm>
              <a:off x="240" y="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 cmpd="sng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" name="AutoShape 20"/>
            <p:cNvSpPr>
              <a:spLocks noChangeArrowheads="1"/>
            </p:cNvSpPr>
            <p:nvPr/>
          </p:nvSpPr>
          <p:spPr bwMode="auto">
            <a:xfrm>
              <a:off x="0" y="0"/>
              <a:ext cx="432" cy="432"/>
            </a:xfrm>
            <a:prstGeom prst="diamond">
              <a:avLst/>
            </a:prstGeom>
            <a:solidFill>
              <a:schemeClr val="accent1"/>
            </a:solidFill>
            <a:ln w="25400" cap="flat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2" name="Text Box 21"/>
            <p:cNvSpPr txBox="1">
              <a:spLocks noChangeArrowheads="1"/>
            </p:cNvSpPr>
            <p:nvPr/>
          </p:nvSpPr>
          <p:spPr bwMode="auto">
            <a:xfrm>
              <a:off x="384" y="110"/>
              <a:ext cx="21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Verdana" pitchFamily="34" charset="0"/>
                </a:rPr>
                <a:t>解决方案</a:t>
              </a:r>
              <a:endParaRPr lang="zh-CN" altLang="en-US" sz="2000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23" name="Text Box 22"/>
            <p:cNvSpPr txBox="1">
              <a:spLocks noChangeArrowheads="1"/>
            </p:cNvSpPr>
            <p:nvPr/>
          </p:nvSpPr>
          <p:spPr bwMode="auto">
            <a:xfrm>
              <a:off x="105" y="92"/>
              <a:ext cx="20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17882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 descr="小企业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52616" y="1008112"/>
            <a:ext cx="5400600" cy="5373216"/>
          </a:xfrm>
          <a:prstGeom prst="rect">
            <a:avLst/>
          </a:prstGeom>
        </p:spPr>
      </p:pic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8200" y="1844824"/>
            <a:ext cx="4347817" cy="4392488"/>
          </a:xfrm>
        </p:spPr>
        <p:txBody>
          <a:bodyPr>
            <a:noAutofit/>
          </a:bodyPr>
          <a:lstStyle/>
          <a:p>
            <a:pPr marL="285750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en-US" altLang="zh-CN" dirty="0" smtClean="0"/>
              <a:t>1</a:t>
            </a:r>
            <a:r>
              <a:rPr lang="zh-CN" altLang="en-US" dirty="0" smtClean="0"/>
              <a:t>台流</a:t>
            </a:r>
            <a:r>
              <a:rPr lang="zh-CN" altLang="en-US" dirty="0" smtClean="0"/>
              <a:t>控，兼具路由、安全、流控、无线四大功能，节约投资</a:t>
            </a:r>
            <a:endParaRPr lang="en-US" altLang="zh-CN" dirty="0" smtClean="0"/>
          </a:p>
          <a:p>
            <a:pPr marL="285750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zh-CN" altLang="en-US" dirty="0" smtClean="0"/>
              <a:t>部署简单，不改变原有网络结构</a:t>
            </a:r>
            <a:endParaRPr lang="en-US" altLang="zh-CN" dirty="0" smtClean="0"/>
          </a:p>
          <a:p>
            <a:pPr marL="285750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zh-CN" altLang="en-US" dirty="0" smtClean="0"/>
              <a:t>支持</a:t>
            </a:r>
            <a:r>
              <a:rPr lang="en-US" altLang="zh-CN" dirty="0" err="1" smtClean="0"/>
              <a:t>ByPass</a:t>
            </a:r>
            <a:r>
              <a:rPr lang="zh-CN" altLang="en-US" dirty="0" smtClean="0"/>
              <a:t>，</a:t>
            </a:r>
            <a:r>
              <a:rPr lang="zh-CN" altLang="en-US" dirty="0" smtClean="0"/>
              <a:t>可靠性</a:t>
            </a:r>
            <a:r>
              <a:rPr lang="zh-CN" altLang="en-US" dirty="0" smtClean="0"/>
              <a:t>高</a:t>
            </a:r>
            <a:endParaRPr lang="en-US" altLang="zh-CN" dirty="0" smtClean="0"/>
          </a:p>
          <a:p>
            <a:pPr marL="285750" lvl="1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zh-CN" altLang="en-US" sz="2400" dirty="0" smtClean="0"/>
              <a:t>灵活</a:t>
            </a:r>
            <a:r>
              <a:rPr lang="zh-CN" altLang="en-US" sz="2400" dirty="0" smtClean="0"/>
              <a:t>的流量整形和控制策略</a:t>
            </a:r>
            <a:r>
              <a:rPr lang="zh-CN" altLang="en-US" sz="2400" dirty="0" smtClean="0"/>
              <a:t>，</a:t>
            </a:r>
            <a:endParaRPr lang="en-US" altLang="zh-CN" sz="2400" dirty="0" smtClean="0"/>
          </a:p>
          <a:p>
            <a:pPr marL="285750" lvl="1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zh-CN" altLang="en-US" sz="2400" dirty="0" smtClean="0"/>
              <a:t>流量可视化，</a:t>
            </a:r>
            <a:r>
              <a:rPr lang="zh-CN" altLang="en-US" sz="2400" dirty="0" smtClean="0"/>
              <a:t>全面感知网络及应用情况</a:t>
            </a:r>
            <a:endParaRPr lang="en-US" altLang="zh-CN" sz="2400" dirty="0" smtClean="0"/>
          </a:p>
          <a:p>
            <a:pPr marL="285750" lvl="1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zh-CN" altLang="en-US" sz="2400" dirty="0" smtClean="0"/>
              <a:t>丰富</a:t>
            </a:r>
            <a:r>
              <a:rPr lang="zh-CN" altLang="en-US" sz="2400" dirty="0" smtClean="0"/>
              <a:t>的流量统计报表</a:t>
            </a:r>
            <a:endParaRPr lang="en-US" altLang="zh-CN" sz="2400" dirty="0" smtClean="0"/>
          </a:p>
          <a:p>
            <a:pPr marL="285750" indent="-285750">
              <a:lnSpc>
                <a:spcPts val="2800"/>
              </a:lnSpc>
              <a:buFont typeface="Arial" pitchFamily="34" charset="0"/>
              <a:buChar char="•"/>
            </a:pPr>
            <a:endParaRPr lang="en-US" altLang="zh-CN" dirty="0" smtClean="0"/>
          </a:p>
          <a:p>
            <a:pPr marL="285750" indent="-285750">
              <a:lnSpc>
                <a:spcPts val="2800"/>
              </a:lnSpc>
              <a:buFont typeface="Arial" pitchFamily="34" charset="0"/>
              <a:buChar char="•"/>
            </a:pPr>
            <a:endParaRPr lang="en-US" altLang="zh-CN" dirty="0"/>
          </a:p>
          <a:p>
            <a:pPr marL="285750" indent="-285750">
              <a:buFont typeface="Arial" pitchFamily="34" charset="0"/>
              <a:buChar char="•"/>
            </a:pPr>
            <a:endParaRPr lang="en-US" altLang="zh-CN" dirty="0"/>
          </a:p>
          <a:p>
            <a:pPr marL="285750" indent="-285750">
              <a:buFont typeface="Arial" pitchFamily="34" charset="0"/>
              <a:buChar char="•"/>
            </a:pPr>
            <a:endParaRPr lang="zh-CN" altLang="en-US" dirty="0"/>
          </a:p>
          <a:p>
            <a:pPr marL="285750" indent="-285750">
              <a:buFont typeface="Arial" pitchFamily="34" charset="0"/>
              <a:buChar char="•"/>
            </a:pPr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小型企业</a:t>
            </a:r>
            <a:r>
              <a:rPr lang="zh-CN" altLang="en-US" sz="24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60</a:t>
            </a:r>
            <a:r>
              <a:rPr lang="zh-CN" altLang="en-US" sz="24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人以下</a:t>
            </a:r>
            <a:r>
              <a:rPr lang="zh-CN" altLang="en-US" sz="24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400" b="1" dirty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3753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8200" y="1844824"/>
            <a:ext cx="4347817" cy="4392488"/>
          </a:xfrm>
        </p:spPr>
        <p:txBody>
          <a:bodyPr>
            <a:noAutofit/>
          </a:bodyPr>
          <a:lstStyle/>
          <a:p>
            <a:pPr marL="285750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zh-CN" altLang="en-US" dirty="0" smtClean="0"/>
              <a:t>以透明模式部署于核心交换机与防火墙之间，不改变原有网络结构</a:t>
            </a:r>
            <a:endParaRPr lang="en-US" altLang="zh-CN" dirty="0" smtClean="0"/>
          </a:p>
          <a:p>
            <a:pPr marL="285750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zh-CN" altLang="en-US" dirty="0" smtClean="0"/>
              <a:t>支持</a:t>
            </a:r>
            <a:r>
              <a:rPr lang="en-US" altLang="zh-CN" dirty="0" err="1" smtClean="0"/>
              <a:t>ByPass</a:t>
            </a:r>
            <a:r>
              <a:rPr lang="zh-CN" altLang="en-US" dirty="0" smtClean="0"/>
              <a:t>，</a:t>
            </a:r>
            <a:r>
              <a:rPr lang="zh-CN" altLang="en-US" dirty="0" smtClean="0"/>
              <a:t>可靠性</a:t>
            </a:r>
            <a:r>
              <a:rPr lang="zh-CN" altLang="en-US" dirty="0" smtClean="0"/>
              <a:t>高</a:t>
            </a:r>
            <a:endParaRPr lang="en-US" altLang="zh-CN" dirty="0" smtClean="0"/>
          </a:p>
          <a:p>
            <a:pPr marL="285750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zh-CN" altLang="en-US" dirty="0" smtClean="0"/>
              <a:t>具有丰富的协议库，实现精确识别</a:t>
            </a:r>
            <a:endParaRPr lang="en-US" altLang="zh-CN" dirty="0" smtClean="0"/>
          </a:p>
          <a:p>
            <a:pPr marL="285750" lvl="1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zh-CN" altLang="en-US" sz="2400" dirty="0" smtClean="0"/>
              <a:t>灵活</a:t>
            </a:r>
            <a:r>
              <a:rPr lang="zh-CN" altLang="en-US" sz="2400" dirty="0" smtClean="0"/>
              <a:t>的流量整形和控制策略</a:t>
            </a:r>
            <a:r>
              <a:rPr lang="zh-CN" altLang="en-US" sz="2400" dirty="0" smtClean="0"/>
              <a:t>，</a:t>
            </a:r>
            <a:endParaRPr lang="en-US" altLang="zh-CN" sz="2400" dirty="0" smtClean="0"/>
          </a:p>
          <a:p>
            <a:pPr marL="285750" lvl="1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zh-CN" altLang="en-US" sz="2400" dirty="0" smtClean="0"/>
              <a:t>流量可视化，</a:t>
            </a:r>
            <a:r>
              <a:rPr lang="zh-CN" altLang="en-US" sz="2400" dirty="0" smtClean="0"/>
              <a:t>全面感知网络及应用情况</a:t>
            </a:r>
            <a:endParaRPr lang="en-US" altLang="zh-CN" sz="2400" dirty="0" smtClean="0"/>
          </a:p>
          <a:p>
            <a:pPr marL="285750" lvl="1" indent="-285750">
              <a:lnSpc>
                <a:spcPts val="2800"/>
              </a:lnSpc>
              <a:buFont typeface="Arial" pitchFamily="34" charset="0"/>
              <a:buChar char="•"/>
            </a:pPr>
            <a:r>
              <a:rPr lang="zh-CN" altLang="en-US" sz="2400" dirty="0" smtClean="0"/>
              <a:t>丰富</a:t>
            </a:r>
            <a:r>
              <a:rPr lang="zh-CN" altLang="en-US" sz="2400" dirty="0" smtClean="0"/>
              <a:t>的流量统计报表</a:t>
            </a:r>
            <a:endParaRPr lang="en-US" altLang="zh-CN" sz="2400" dirty="0" smtClean="0"/>
          </a:p>
          <a:p>
            <a:pPr marL="285750" indent="-285750">
              <a:lnSpc>
                <a:spcPts val="2800"/>
              </a:lnSpc>
              <a:buFont typeface="Arial" pitchFamily="34" charset="0"/>
              <a:buChar char="•"/>
            </a:pPr>
            <a:endParaRPr lang="en-US" altLang="zh-CN" dirty="0" smtClean="0"/>
          </a:p>
          <a:p>
            <a:pPr marL="285750" indent="-285750">
              <a:lnSpc>
                <a:spcPts val="2800"/>
              </a:lnSpc>
              <a:buFont typeface="Arial" pitchFamily="34" charset="0"/>
              <a:buChar char="•"/>
            </a:pPr>
            <a:endParaRPr lang="en-US" altLang="zh-CN" dirty="0"/>
          </a:p>
          <a:p>
            <a:pPr marL="285750" indent="-285750">
              <a:buFont typeface="Arial" pitchFamily="34" charset="0"/>
              <a:buChar char="•"/>
            </a:pPr>
            <a:endParaRPr lang="en-US" altLang="zh-CN" dirty="0"/>
          </a:p>
          <a:p>
            <a:pPr marL="285750" indent="-285750">
              <a:buFont typeface="Arial" pitchFamily="34" charset="0"/>
              <a:buChar char="•"/>
            </a:pPr>
            <a:endParaRPr lang="zh-CN" altLang="en-US" dirty="0"/>
          </a:p>
          <a:p>
            <a:pPr marL="285750" indent="-285750">
              <a:buFont typeface="Arial" pitchFamily="34" charset="0"/>
              <a:buChar char="•"/>
            </a:pPr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中型</a:t>
            </a:r>
            <a:r>
              <a:rPr lang="zh-CN" altLang="en-US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企业</a:t>
            </a:r>
            <a:r>
              <a:rPr lang="zh-CN" altLang="en-US" sz="24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4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60-150</a:t>
            </a:r>
            <a:r>
              <a:rPr lang="zh-CN" altLang="en-US" sz="24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人</a:t>
            </a:r>
            <a:r>
              <a:rPr lang="zh-CN" altLang="en-US" sz="24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400" b="1" dirty="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5" name="图片 4" descr="中型企业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1008112"/>
            <a:ext cx="4932040" cy="53732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3753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2124075" y="1628800"/>
            <a:ext cx="4724400" cy="685800"/>
            <a:chOff x="0" y="0"/>
            <a:chExt cx="2976" cy="432"/>
          </a:xfrm>
        </p:grpSpPr>
        <p:sp>
          <p:nvSpPr>
            <p:cNvPr id="10" name="AutoShape 9"/>
            <p:cNvSpPr>
              <a:spLocks noChangeArrowheads="1"/>
            </p:cNvSpPr>
            <p:nvPr/>
          </p:nvSpPr>
          <p:spPr bwMode="auto">
            <a:xfrm>
              <a:off x="240" y="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33CC33"/>
            </a:solidFill>
            <a:ln w="12700" cmpd="sng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AutoShape 10"/>
            <p:cNvSpPr>
              <a:spLocks noChangeArrowheads="1"/>
            </p:cNvSpPr>
            <p:nvPr/>
          </p:nvSpPr>
          <p:spPr bwMode="auto">
            <a:xfrm>
              <a:off x="0" y="0"/>
              <a:ext cx="432" cy="432"/>
            </a:xfrm>
            <a:prstGeom prst="diamond">
              <a:avLst/>
            </a:prstGeom>
            <a:solidFill>
              <a:srgbClr val="33CC33"/>
            </a:solidFill>
            <a:ln w="254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" name="Text Box 11"/>
            <p:cNvSpPr txBox="1">
              <a:spLocks noChangeArrowheads="1"/>
            </p:cNvSpPr>
            <p:nvPr/>
          </p:nvSpPr>
          <p:spPr bwMode="auto">
            <a:xfrm>
              <a:off x="384" y="110"/>
              <a:ext cx="21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zh-CN" altLang="en-US" sz="2000" b="1" dirty="0" smtClean="0">
                  <a:solidFill>
                    <a:schemeClr val="bg1"/>
                  </a:solidFill>
                  <a:latin typeface="Arial" pitchFamily="34" charset="0"/>
                </a:rPr>
                <a:t>酒店网络现状与面临问题</a:t>
              </a:r>
              <a:endParaRPr lang="zh-CN" altLang="en-US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3" name="Text Box 12"/>
            <p:cNvSpPr txBox="1">
              <a:spLocks noChangeArrowheads="1"/>
            </p:cNvSpPr>
            <p:nvPr/>
          </p:nvSpPr>
          <p:spPr bwMode="auto">
            <a:xfrm>
              <a:off x="130" y="92"/>
              <a:ext cx="20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000" b="1" dirty="0" smtClean="0">
                  <a:solidFill>
                    <a:schemeClr val="bg1"/>
                  </a:solidFill>
                  <a:latin typeface="Arial" pitchFamily="34" charset="0"/>
                </a:rPr>
                <a:t>1</a:t>
              </a:r>
              <a:endParaRPr lang="zh-CN" altLang="zh-CN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2133600" y="4000649"/>
            <a:ext cx="4724400" cy="685800"/>
            <a:chOff x="0" y="0"/>
            <a:chExt cx="2976" cy="432"/>
          </a:xfrm>
        </p:grpSpPr>
        <p:sp>
          <p:nvSpPr>
            <p:cNvPr id="15" name="AutoShape 14"/>
            <p:cNvSpPr>
              <a:spLocks noChangeArrowheads="1"/>
            </p:cNvSpPr>
            <p:nvPr/>
          </p:nvSpPr>
          <p:spPr bwMode="auto">
            <a:xfrm>
              <a:off x="240" y="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rgbClr val="FF9900"/>
            </a:solidFill>
            <a:ln w="12700" cmpd="sng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AutoShape 15"/>
            <p:cNvSpPr>
              <a:spLocks noChangeArrowheads="1"/>
            </p:cNvSpPr>
            <p:nvPr/>
          </p:nvSpPr>
          <p:spPr bwMode="auto">
            <a:xfrm>
              <a:off x="0" y="0"/>
              <a:ext cx="432" cy="432"/>
            </a:xfrm>
            <a:prstGeom prst="diamond">
              <a:avLst/>
            </a:prstGeom>
            <a:solidFill>
              <a:srgbClr val="FF9900"/>
            </a:solidFill>
            <a:ln w="25400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Text Box 16"/>
            <p:cNvSpPr txBox="1">
              <a:spLocks noChangeArrowheads="1"/>
            </p:cNvSpPr>
            <p:nvPr/>
          </p:nvSpPr>
          <p:spPr bwMode="auto">
            <a:xfrm>
              <a:off x="384" y="110"/>
              <a:ext cx="21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zh-CN" altLang="en-US" sz="2000" b="1" dirty="0" smtClean="0">
                  <a:solidFill>
                    <a:schemeClr val="bg1"/>
                  </a:solidFill>
                  <a:latin typeface="Arial" pitchFamily="34" charset="0"/>
                </a:rPr>
                <a:t>用户收益</a:t>
              </a:r>
              <a:endParaRPr lang="zh-CN" altLang="en-US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18" name="Text Box 17"/>
            <p:cNvSpPr txBox="1">
              <a:spLocks noChangeArrowheads="1"/>
            </p:cNvSpPr>
            <p:nvPr/>
          </p:nvSpPr>
          <p:spPr bwMode="auto">
            <a:xfrm>
              <a:off x="130" y="96"/>
              <a:ext cx="20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hlink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altLang="zh-CN" sz="2000" b="1" dirty="0" smtClean="0">
                  <a:solidFill>
                    <a:schemeClr val="bg1"/>
                  </a:solidFill>
                  <a:latin typeface="Arial" pitchFamily="34" charset="0"/>
                </a:rPr>
                <a:t>3</a:t>
              </a:r>
              <a:endParaRPr lang="zh-CN" altLang="en-US" sz="2000" b="1" dirty="0">
                <a:solidFill>
                  <a:schemeClr val="bg1"/>
                </a:solidFill>
                <a:latin typeface="Arial" pitchFamily="34" charset="0"/>
              </a:endParaRPr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2124075" y="2852936"/>
            <a:ext cx="4724400" cy="685800"/>
            <a:chOff x="0" y="0"/>
            <a:chExt cx="2976" cy="432"/>
          </a:xfrm>
        </p:grpSpPr>
        <p:sp>
          <p:nvSpPr>
            <p:cNvPr id="20" name="AutoShape 19"/>
            <p:cNvSpPr>
              <a:spLocks noChangeArrowheads="1"/>
            </p:cNvSpPr>
            <p:nvPr/>
          </p:nvSpPr>
          <p:spPr bwMode="auto">
            <a:xfrm>
              <a:off x="240" y="75"/>
              <a:ext cx="2736" cy="288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 cmpd="sng">
              <a:solidFill>
                <a:schemeClr val="bg1"/>
              </a:solidFill>
              <a:round/>
              <a:headEnd/>
              <a:tailEnd/>
            </a:ln>
            <a:effectLst>
              <a:outerShdw dist="99190" dir="238833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1" name="AutoShape 20"/>
            <p:cNvSpPr>
              <a:spLocks noChangeArrowheads="1"/>
            </p:cNvSpPr>
            <p:nvPr/>
          </p:nvSpPr>
          <p:spPr bwMode="auto">
            <a:xfrm>
              <a:off x="0" y="0"/>
              <a:ext cx="432" cy="432"/>
            </a:xfrm>
            <a:prstGeom prst="diamond">
              <a:avLst/>
            </a:prstGeom>
            <a:solidFill>
              <a:schemeClr val="accent1"/>
            </a:solidFill>
            <a:ln w="25400" cap="flat" cmpd="sng">
              <a:solidFill>
                <a:schemeClr val="bg1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2" name="Text Box 21"/>
            <p:cNvSpPr txBox="1">
              <a:spLocks noChangeArrowheads="1"/>
            </p:cNvSpPr>
            <p:nvPr/>
          </p:nvSpPr>
          <p:spPr bwMode="auto">
            <a:xfrm>
              <a:off x="384" y="110"/>
              <a:ext cx="21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Verdana" pitchFamily="34" charset="0"/>
                </a:rPr>
                <a:t>解决方案</a:t>
              </a:r>
              <a:endParaRPr lang="zh-CN" altLang="en-US" sz="2000" b="1" dirty="0">
                <a:solidFill>
                  <a:schemeClr val="bg1"/>
                </a:solidFill>
                <a:latin typeface="Verdana" pitchFamily="34" charset="0"/>
              </a:endParaRPr>
            </a:p>
          </p:txBody>
        </p:sp>
        <p:sp>
          <p:nvSpPr>
            <p:cNvPr id="23" name="Text Box 22"/>
            <p:cNvSpPr txBox="1">
              <a:spLocks noChangeArrowheads="1"/>
            </p:cNvSpPr>
            <p:nvPr/>
          </p:nvSpPr>
          <p:spPr bwMode="auto">
            <a:xfrm>
              <a:off x="105" y="92"/>
              <a:ext cx="206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latin typeface="Arial" pitchFamily="34" charset="0"/>
                </a:rPr>
                <a:t>2</a:t>
              </a:r>
            </a:p>
          </p:txBody>
        </p:sp>
      </p:grpSp>
    </p:spTree>
    <p:extLst>
      <p:ext uri="{BB962C8B-B14F-4D97-AF65-F5344CB8AC3E}">
        <p14:creationId xmlns="" xmlns:p14="http://schemas.microsoft.com/office/powerpoint/2010/main" val="217882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88220" y="1208518"/>
            <a:ext cx="8316228" cy="2724538"/>
          </a:xfrm>
        </p:spPr>
        <p:txBody>
          <a:bodyPr>
            <a:norm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zh-CN" altLang="en-US" dirty="0" smtClean="0"/>
              <a:t>实时监控网络流量，详细了解员工的活动</a:t>
            </a: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zh-CN" altLang="en-US" dirty="0" smtClean="0"/>
              <a:t>可视化管理，使日常维护更简单</a:t>
            </a: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endParaRPr lang="en-US" altLang="zh-CN" dirty="0"/>
          </a:p>
          <a:p>
            <a:pPr marL="285750" indent="-285750">
              <a:buFont typeface="Arial" pitchFamily="34" charset="0"/>
              <a:buChar char="•"/>
            </a:pPr>
            <a:r>
              <a:rPr lang="zh-CN" altLang="en-US" dirty="0" smtClean="0"/>
              <a:t>记录</a:t>
            </a:r>
            <a:r>
              <a:rPr lang="zh-CN" altLang="en-US" dirty="0" smtClean="0"/>
              <a:t>网络历史流量趋势，为带宽扩充提供依据</a:t>
            </a:r>
            <a:endParaRPr lang="en-US" altLang="zh-CN" dirty="0" smtClean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流量可视化、全面掌控网络流量</a:t>
            </a:r>
            <a:endParaRPr lang="zh-CN" altLang="en-US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060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roup 37"/>
          <p:cNvGrpSpPr>
            <a:grpSpLocks/>
          </p:cNvGrpSpPr>
          <p:nvPr/>
        </p:nvGrpSpPr>
        <p:grpSpPr bwMode="auto">
          <a:xfrm>
            <a:off x="419123" y="1772394"/>
            <a:ext cx="3000749" cy="2952750"/>
            <a:chOff x="0" y="0"/>
            <a:chExt cx="2022" cy="1604"/>
          </a:xfrm>
        </p:grpSpPr>
        <p:sp>
          <p:nvSpPr>
            <p:cNvPr id="86" name="AutoShape 8"/>
            <p:cNvSpPr>
              <a:spLocks noChangeArrowheads="1"/>
            </p:cNvSpPr>
            <p:nvPr/>
          </p:nvSpPr>
          <p:spPr bwMode="auto">
            <a:xfrm rot="16200000" flipH="1">
              <a:off x="209" y="-209"/>
              <a:ext cx="1604" cy="2022"/>
            </a:xfrm>
            <a:prstGeom prst="can">
              <a:avLst>
                <a:gd name="adj" fmla="val 20864"/>
              </a:avLst>
            </a:prstGeom>
            <a:solidFill>
              <a:schemeClr val="folHlink">
                <a:alpha val="20000"/>
              </a:schemeClr>
            </a:solidFill>
            <a:ln w="9525" cmpd="sng">
              <a:solidFill>
                <a:srgbClr val="C0C0C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>
                <a:latin typeface="Arial" pitchFamily="34" charset="0"/>
              </a:endParaRPr>
            </a:p>
          </p:txBody>
        </p:sp>
        <p:sp>
          <p:nvSpPr>
            <p:cNvPr id="87" name="AutoShape 9"/>
            <p:cNvSpPr>
              <a:spLocks noChangeArrowheads="1"/>
            </p:cNvSpPr>
            <p:nvPr/>
          </p:nvSpPr>
          <p:spPr bwMode="auto">
            <a:xfrm rot="16200000" flipH="1">
              <a:off x="804" y="389"/>
              <a:ext cx="1604" cy="826"/>
            </a:xfrm>
            <a:prstGeom prst="can">
              <a:avLst>
                <a:gd name="adj" fmla="val 40176"/>
              </a:avLst>
            </a:prstGeom>
            <a:solidFill>
              <a:schemeClr val="folHlink"/>
            </a:solidFill>
            <a:ln w="9525" cmpd="sng">
              <a:solidFill>
                <a:srgbClr val="969696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>
                <a:latin typeface="Arial" pitchFamily="34" charset="0"/>
              </a:endParaRPr>
            </a:p>
          </p:txBody>
        </p:sp>
        <p:sp>
          <p:nvSpPr>
            <p:cNvPr id="88" name="Rectangle 26"/>
            <p:cNvSpPr>
              <a:spLocks noChangeArrowheads="1"/>
            </p:cNvSpPr>
            <p:nvPr/>
          </p:nvSpPr>
          <p:spPr bwMode="auto">
            <a:xfrm>
              <a:off x="934" y="976"/>
              <a:ext cx="398" cy="1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200" b="1">
                  <a:solidFill>
                    <a:schemeClr val="bg1"/>
                  </a:solidFill>
                  <a:latin typeface="Arial" pitchFamily="34" charset="0"/>
                  <a:ea typeface="PMingLiU" pitchFamily="18" charset="-120"/>
                </a:rPr>
                <a:t>Email</a:t>
              </a:r>
            </a:p>
          </p:txBody>
        </p:sp>
        <p:sp>
          <p:nvSpPr>
            <p:cNvPr id="89" name="Rectangle 27"/>
            <p:cNvSpPr>
              <a:spLocks noChangeArrowheads="1"/>
            </p:cNvSpPr>
            <p:nvPr/>
          </p:nvSpPr>
          <p:spPr bwMode="auto">
            <a:xfrm>
              <a:off x="1687" y="408"/>
              <a:ext cx="263" cy="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itchFamily="34" charset="0"/>
                </a:rPr>
                <a:t>总带宽</a:t>
              </a:r>
            </a:p>
          </p:txBody>
        </p:sp>
      </p:grp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节约带宽、保证关键应用</a:t>
            </a:r>
            <a:endParaRPr lang="zh-CN" altLang="en-US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139246" y="1787251"/>
            <a:ext cx="2520950" cy="2881313"/>
            <a:chOff x="0" y="0"/>
            <a:chExt cx="1527" cy="1815"/>
          </a:xfrm>
        </p:grpSpPr>
        <p:sp>
          <p:nvSpPr>
            <p:cNvPr id="6" name="AutoShape 8"/>
            <p:cNvSpPr>
              <a:spLocks noChangeArrowheads="1"/>
            </p:cNvSpPr>
            <p:nvPr/>
          </p:nvSpPr>
          <p:spPr bwMode="auto">
            <a:xfrm rot="16200000" flipH="1">
              <a:off x="-144" y="144"/>
              <a:ext cx="1815" cy="1527"/>
            </a:xfrm>
            <a:prstGeom prst="can">
              <a:avLst>
                <a:gd name="adj" fmla="val 16551"/>
              </a:avLst>
            </a:prstGeom>
            <a:solidFill>
              <a:schemeClr val="folHlink">
                <a:alpha val="20000"/>
              </a:schemeClr>
            </a:solidFill>
            <a:ln w="9525" cmpd="sng">
              <a:solidFill>
                <a:srgbClr val="C0C0C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>
                <a:latin typeface="Arial" pitchFamily="34" charset="0"/>
              </a:endParaRPr>
            </a:p>
          </p:txBody>
        </p:sp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97" y="69"/>
              <a:ext cx="1294" cy="1655"/>
              <a:chOff x="0" y="0"/>
              <a:chExt cx="1294" cy="1655"/>
            </a:xfrm>
          </p:grpSpPr>
          <p:sp>
            <p:nvSpPr>
              <p:cNvPr id="8" name="AutoShape 11"/>
              <p:cNvSpPr>
                <a:spLocks noChangeArrowheads="1"/>
              </p:cNvSpPr>
              <p:nvPr/>
            </p:nvSpPr>
            <p:spPr bwMode="auto">
              <a:xfrm rot="16200000" flipH="1">
                <a:off x="555" y="-536"/>
                <a:ext cx="192" cy="1286"/>
              </a:xfrm>
              <a:prstGeom prst="can">
                <a:avLst>
                  <a:gd name="adj" fmla="val 86918"/>
                </a:avLst>
              </a:prstGeom>
              <a:solidFill>
                <a:srgbClr val="339933"/>
              </a:solidFill>
              <a:ln w="9525" cmpd="sng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rot="10800000" wrap="none" lIns="90000" tIns="46800" rIns="90000" bIns="46800" anchor="ctr"/>
              <a:lstStyle/>
              <a:p>
                <a:endParaRPr lang="zh-CN" altLang="en-US" sz="1800">
                  <a:latin typeface="Arial" pitchFamily="34" charset="0"/>
                </a:endParaRPr>
              </a:p>
            </p:txBody>
          </p:sp>
          <p:sp>
            <p:nvSpPr>
              <p:cNvPr id="9" name="Rectangle 25"/>
              <p:cNvSpPr>
                <a:spLocks noChangeArrowheads="1"/>
              </p:cNvSpPr>
              <p:nvPr/>
            </p:nvSpPr>
            <p:spPr bwMode="auto">
              <a:xfrm>
                <a:off x="249" y="0"/>
                <a:ext cx="844" cy="1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20000"/>
                  </a:spcBef>
                  <a:spcAft>
                    <a:spcPct val="20000"/>
                  </a:spcAft>
                  <a:buClr>
                    <a:srgbClr val="F59E47"/>
                  </a:buClr>
                  <a:buSzPct val="95000"/>
                  <a:buFont typeface="Wingdings" pitchFamily="2" charset="2"/>
                  <a:buNone/>
                </a:pPr>
                <a:r>
                  <a:rPr lang="zh-CN" altLang="en-US" sz="1400" b="1">
                    <a:solidFill>
                      <a:schemeClr val="bg1"/>
                    </a:solidFill>
                    <a:latin typeface="Arial" pitchFamily="34" charset="0"/>
                    <a:ea typeface="PMingLiU" pitchFamily="18" charset="-120"/>
                  </a:rPr>
                  <a:t>关键业务应用</a:t>
                </a:r>
              </a:p>
            </p:txBody>
          </p:sp>
          <p:grpSp>
            <p:nvGrpSpPr>
              <p:cNvPr id="10" name="Group 9"/>
              <p:cNvGrpSpPr>
                <a:grpSpLocks/>
              </p:cNvGrpSpPr>
              <p:nvPr/>
            </p:nvGrpSpPr>
            <p:grpSpPr bwMode="auto">
              <a:xfrm>
                <a:off x="0" y="248"/>
                <a:ext cx="1246" cy="223"/>
                <a:chOff x="0" y="0"/>
                <a:chExt cx="1246" cy="223"/>
              </a:xfrm>
            </p:grpSpPr>
            <p:sp>
              <p:nvSpPr>
                <p:cNvPr id="17" name="AutoShape 1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496" y="-511"/>
                  <a:ext cx="223" cy="1246"/>
                </a:xfrm>
                <a:prstGeom prst="can">
                  <a:avLst>
                    <a:gd name="adj" fmla="val 72507"/>
                  </a:avLst>
                </a:prstGeom>
                <a:solidFill>
                  <a:srgbClr val="0066FF"/>
                </a:solidFill>
                <a:ln w="9525" cmpd="sng">
                  <a:solidFill>
                    <a:srgbClr val="9966FF"/>
                  </a:solidFill>
                  <a:round/>
                  <a:headEnd/>
                  <a:tailEnd/>
                </a:ln>
              </p:spPr>
              <p:txBody>
                <a:bodyPr rot="10800000" wrap="none" lIns="90000" tIns="46800" rIns="90000" bIns="46800" anchor="ctr"/>
                <a:lstStyle/>
                <a:p>
                  <a:endParaRPr lang="zh-CN" altLang="en-US" sz="1800">
                    <a:latin typeface="Arial" pitchFamily="34" charset="0"/>
                  </a:endParaRPr>
                </a:p>
              </p:txBody>
            </p:sp>
            <p:sp>
              <p:nvSpPr>
                <p:cNvPr id="18" name="Rectangle 26"/>
                <p:cNvSpPr>
                  <a:spLocks noChangeArrowheads="1"/>
                </p:cNvSpPr>
                <p:nvPr/>
              </p:nvSpPr>
              <p:spPr bwMode="auto">
                <a:xfrm>
                  <a:off x="469" y="30"/>
                  <a:ext cx="358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>
                    <a:spcBef>
                      <a:spcPct val="20000"/>
                    </a:spcBef>
                    <a:spcAft>
                      <a:spcPct val="20000"/>
                    </a:spcAft>
                    <a:buClr>
                      <a:srgbClr val="F59E47"/>
                    </a:buClr>
                    <a:buSzPct val="95000"/>
                    <a:buFont typeface="Wingdings" pitchFamily="2" charset="2"/>
                    <a:buNone/>
                  </a:pPr>
                  <a:r>
                    <a:rPr lang="zh-CN" altLang="zh-CN" sz="1200" b="1">
                      <a:solidFill>
                        <a:schemeClr val="bg1"/>
                      </a:solidFill>
                      <a:latin typeface="Arial" pitchFamily="34" charset="0"/>
                      <a:ea typeface="PMingLiU" pitchFamily="18" charset="-120"/>
                    </a:rPr>
                    <a:t>Email</a:t>
                  </a:r>
                </a:p>
              </p:txBody>
            </p:sp>
          </p:grpSp>
          <p:grpSp>
            <p:nvGrpSpPr>
              <p:cNvPr id="11" name="Group 12"/>
              <p:cNvGrpSpPr>
                <a:grpSpLocks/>
              </p:cNvGrpSpPr>
              <p:nvPr/>
            </p:nvGrpSpPr>
            <p:grpSpPr bwMode="auto">
              <a:xfrm>
                <a:off x="7" y="521"/>
                <a:ext cx="1247" cy="907"/>
                <a:chOff x="0" y="0"/>
                <a:chExt cx="1247" cy="635"/>
              </a:xfrm>
            </p:grpSpPr>
            <p:sp>
              <p:nvSpPr>
                <p:cNvPr id="15" name="AutoShape 1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306" y="-306"/>
                  <a:ext cx="635" cy="1247"/>
                </a:xfrm>
                <a:prstGeom prst="can">
                  <a:avLst>
                    <a:gd name="adj" fmla="val 25484"/>
                  </a:avLst>
                </a:prstGeom>
                <a:solidFill>
                  <a:srgbClr val="FF0000"/>
                </a:solidFill>
                <a:ln w="9525" cmpd="sng">
                  <a:solidFill>
                    <a:srgbClr val="FFCC00"/>
                  </a:solidFill>
                  <a:round/>
                  <a:headEnd/>
                  <a:tailEnd/>
                </a:ln>
              </p:spPr>
              <p:txBody>
                <a:bodyPr rot="10800000" wrap="none" lIns="90000" tIns="46800" rIns="90000" bIns="46800" anchor="ctr"/>
                <a:lstStyle/>
                <a:p>
                  <a:endParaRPr lang="zh-CN" altLang="en-US" sz="1800">
                    <a:latin typeface="Arial" pitchFamily="34" charset="0"/>
                  </a:endParaRPr>
                </a:p>
              </p:txBody>
            </p:sp>
            <p:sp>
              <p:nvSpPr>
                <p:cNvPr id="16" name="Rectangle 26"/>
                <p:cNvSpPr>
                  <a:spLocks noChangeArrowheads="1"/>
                </p:cNvSpPr>
                <p:nvPr/>
              </p:nvSpPr>
              <p:spPr bwMode="auto">
                <a:xfrm>
                  <a:off x="515" y="226"/>
                  <a:ext cx="286" cy="1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>
                    <a:spcBef>
                      <a:spcPct val="20000"/>
                    </a:spcBef>
                    <a:spcAft>
                      <a:spcPct val="20000"/>
                    </a:spcAft>
                    <a:buClr>
                      <a:srgbClr val="F59E47"/>
                    </a:buClr>
                    <a:buSzPct val="95000"/>
                    <a:buFont typeface="Wingdings" pitchFamily="2" charset="2"/>
                    <a:buNone/>
                  </a:pPr>
                  <a:r>
                    <a:rPr lang="zh-CN" altLang="zh-CN" sz="1200" b="1">
                      <a:solidFill>
                        <a:schemeClr val="bg1"/>
                      </a:solidFill>
                      <a:latin typeface="Arial" pitchFamily="34" charset="0"/>
                      <a:ea typeface="PMingLiU" pitchFamily="18" charset="-120"/>
                    </a:rPr>
                    <a:t>P2P</a:t>
                  </a:r>
                </a:p>
              </p:txBody>
            </p:sp>
          </p:grpSp>
          <p:grpSp>
            <p:nvGrpSpPr>
              <p:cNvPr id="12" name="Group 15"/>
              <p:cNvGrpSpPr>
                <a:grpSpLocks/>
              </p:cNvGrpSpPr>
              <p:nvPr/>
            </p:nvGrpSpPr>
            <p:grpSpPr bwMode="auto">
              <a:xfrm>
                <a:off x="40" y="1474"/>
                <a:ext cx="1206" cy="181"/>
                <a:chOff x="0" y="0"/>
                <a:chExt cx="1206" cy="181"/>
              </a:xfrm>
            </p:grpSpPr>
            <p:sp>
              <p:nvSpPr>
                <p:cNvPr id="13" name="AutoShape 11"/>
                <p:cNvSpPr>
                  <a:spLocks noChangeArrowheads="1"/>
                </p:cNvSpPr>
                <p:nvPr/>
              </p:nvSpPr>
              <p:spPr bwMode="auto">
                <a:xfrm rot="16200000" flipH="1">
                  <a:off x="497" y="-512"/>
                  <a:ext cx="181" cy="1206"/>
                </a:xfrm>
                <a:prstGeom prst="can">
                  <a:avLst>
                    <a:gd name="adj" fmla="val 86465"/>
                  </a:avLst>
                </a:prstGeom>
                <a:solidFill>
                  <a:srgbClr val="FFCC00"/>
                </a:solidFill>
                <a:ln w="9525" cmpd="sng">
                  <a:solidFill>
                    <a:srgbClr val="FF0000"/>
                  </a:solidFill>
                  <a:round/>
                  <a:headEnd/>
                  <a:tailEnd/>
                </a:ln>
              </p:spPr>
              <p:txBody>
                <a:bodyPr rot="10800000" wrap="none" lIns="90000" tIns="46800" rIns="90000" bIns="46800" anchor="ctr"/>
                <a:lstStyle/>
                <a:p>
                  <a:endParaRPr lang="zh-CN" altLang="en-US" sz="1800">
                    <a:latin typeface="Arial" pitchFamily="34" charset="0"/>
                  </a:endParaRPr>
                </a:p>
              </p:txBody>
            </p:sp>
            <p:sp>
              <p:nvSpPr>
                <p:cNvPr id="14" name="Rectangle 26"/>
                <p:cNvSpPr>
                  <a:spLocks noChangeArrowheads="1"/>
                </p:cNvSpPr>
                <p:nvPr/>
              </p:nvSpPr>
              <p:spPr bwMode="auto">
                <a:xfrm>
                  <a:off x="411" y="8"/>
                  <a:ext cx="481" cy="17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=""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>
                    <a:spcBef>
                      <a:spcPct val="20000"/>
                    </a:spcBef>
                    <a:spcAft>
                      <a:spcPct val="20000"/>
                    </a:spcAft>
                    <a:buClr>
                      <a:srgbClr val="F59E47"/>
                    </a:buClr>
                    <a:buSzPct val="95000"/>
                    <a:buFont typeface="Wingdings" pitchFamily="2" charset="2"/>
                    <a:buNone/>
                  </a:pPr>
                  <a:r>
                    <a:rPr lang="zh-CN" altLang="en-US" sz="1200" b="1">
                      <a:latin typeface="Arial" pitchFamily="34" charset="0"/>
                      <a:ea typeface="PMingLiU" pitchFamily="18" charset="-120"/>
                    </a:rPr>
                    <a:t>网络游戏</a:t>
                  </a:r>
                </a:p>
              </p:txBody>
            </p:sp>
          </p:grpSp>
        </p:grpSp>
      </p:grpSp>
      <p:sp>
        <p:nvSpPr>
          <p:cNvPr id="36" name="AutoShape 3"/>
          <p:cNvSpPr>
            <a:spLocks noChangeArrowheads="1"/>
          </p:cNvSpPr>
          <p:nvPr/>
        </p:nvSpPr>
        <p:spPr bwMode="auto">
          <a:xfrm>
            <a:off x="3491855" y="2709018"/>
            <a:ext cx="2016125" cy="244475"/>
          </a:xfrm>
          <a:prstGeom prst="rightArrow">
            <a:avLst>
              <a:gd name="adj1" fmla="val 50000"/>
              <a:gd name="adj2" fmla="val 206169"/>
            </a:avLst>
          </a:prstGeom>
          <a:solidFill>
            <a:srgbClr val="FFCC00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 sz="1800">
              <a:latin typeface="Arial" pitchFamily="34" charset="0"/>
            </a:endParaRPr>
          </a:p>
        </p:txBody>
      </p:sp>
      <p:grpSp>
        <p:nvGrpSpPr>
          <p:cNvPr id="38" name="Group 37"/>
          <p:cNvGrpSpPr>
            <a:grpSpLocks/>
          </p:cNvGrpSpPr>
          <p:nvPr/>
        </p:nvGrpSpPr>
        <p:grpSpPr bwMode="auto">
          <a:xfrm>
            <a:off x="5655185" y="2409862"/>
            <a:ext cx="3097212" cy="2201676"/>
            <a:chOff x="0" y="0"/>
            <a:chExt cx="2087" cy="1604"/>
          </a:xfrm>
        </p:grpSpPr>
        <p:sp>
          <p:nvSpPr>
            <p:cNvPr id="56" name="AutoShape 8"/>
            <p:cNvSpPr>
              <a:spLocks noChangeArrowheads="1"/>
            </p:cNvSpPr>
            <p:nvPr/>
          </p:nvSpPr>
          <p:spPr bwMode="auto">
            <a:xfrm rot="16200000" flipH="1">
              <a:off x="209" y="-209"/>
              <a:ext cx="1604" cy="2022"/>
            </a:xfrm>
            <a:prstGeom prst="can">
              <a:avLst>
                <a:gd name="adj" fmla="val 20864"/>
              </a:avLst>
            </a:prstGeom>
            <a:solidFill>
              <a:schemeClr val="folHlink">
                <a:alpha val="20000"/>
              </a:schemeClr>
            </a:solidFill>
            <a:ln w="9525" cmpd="sng">
              <a:solidFill>
                <a:srgbClr val="C0C0C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>
                <a:latin typeface="Arial" pitchFamily="34" charset="0"/>
              </a:endParaRPr>
            </a:p>
          </p:txBody>
        </p:sp>
        <p:sp>
          <p:nvSpPr>
            <p:cNvPr id="57" name="AutoShape 9"/>
            <p:cNvSpPr>
              <a:spLocks noChangeArrowheads="1"/>
            </p:cNvSpPr>
            <p:nvPr/>
          </p:nvSpPr>
          <p:spPr bwMode="auto">
            <a:xfrm rot="16200000" flipH="1">
              <a:off x="872" y="389"/>
              <a:ext cx="1604" cy="826"/>
            </a:xfrm>
            <a:prstGeom prst="can">
              <a:avLst>
                <a:gd name="adj" fmla="val 40176"/>
              </a:avLst>
            </a:prstGeom>
            <a:solidFill>
              <a:schemeClr val="folHlink"/>
            </a:solidFill>
            <a:ln w="9525" cmpd="sng">
              <a:solidFill>
                <a:srgbClr val="969696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>
                <a:latin typeface="Arial" pitchFamily="34" charset="0"/>
              </a:endParaRPr>
            </a:p>
          </p:txBody>
        </p:sp>
        <p:sp>
          <p:nvSpPr>
            <p:cNvPr id="59" name="Rectangle 27"/>
            <p:cNvSpPr>
              <a:spLocks noChangeArrowheads="1"/>
            </p:cNvSpPr>
            <p:nvPr/>
          </p:nvSpPr>
          <p:spPr bwMode="auto">
            <a:xfrm>
              <a:off x="1687" y="408"/>
              <a:ext cx="263" cy="6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Arial" pitchFamily="34" charset="0"/>
                </a:rPr>
                <a:t>总带宽</a:t>
              </a:r>
            </a:p>
          </p:txBody>
        </p:sp>
      </p:grpSp>
      <p:grpSp>
        <p:nvGrpSpPr>
          <p:cNvPr id="39" name="Group 42"/>
          <p:cNvGrpSpPr>
            <a:grpSpLocks/>
          </p:cNvGrpSpPr>
          <p:nvPr/>
        </p:nvGrpSpPr>
        <p:grpSpPr bwMode="auto">
          <a:xfrm>
            <a:off x="5773599" y="2413460"/>
            <a:ext cx="2107949" cy="868505"/>
            <a:chOff x="-15" y="182"/>
            <a:chExt cx="1496" cy="581"/>
          </a:xfrm>
        </p:grpSpPr>
        <p:sp>
          <p:nvSpPr>
            <p:cNvPr id="52" name="AutoShape 10"/>
            <p:cNvSpPr>
              <a:spLocks noChangeArrowheads="1"/>
            </p:cNvSpPr>
            <p:nvPr/>
          </p:nvSpPr>
          <p:spPr bwMode="auto">
            <a:xfrm rot="16200000" flipH="1">
              <a:off x="442" y="-275"/>
              <a:ext cx="581" cy="1496"/>
            </a:xfrm>
            <a:prstGeom prst="can">
              <a:avLst>
                <a:gd name="adj" fmla="val 33414"/>
              </a:avLst>
            </a:prstGeom>
            <a:solidFill>
              <a:srgbClr val="009900"/>
            </a:solidFill>
            <a:ln w="9525" cmpd="sng">
              <a:solidFill>
                <a:srgbClr val="00990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>
                <a:latin typeface="Arial" pitchFamily="34" charset="0"/>
              </a:endParaRPr>
            </a:p>
          </p:txBody>
        </p:sp>
        <p:sp>
          <p:nvSpPr>
            <p:cNvPr id="55" name="Rectangle 25"/>
            <p:cNvSpPr>
              <a:spLocks noChangeArrowheads="1"/>
            </p:cNvSpPr>
            <p:nvPr/>
          </p:nvSpPr>
          <p:spPr bwMode="auto">
            <a:xfrm>
              <a:off x="408" y="318"/>
              <a:ext cx="953" cy="2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en-US" sz="1400" b="1">
                  <a:solidFill>
                    <a:schemeClr val="bg1"/>
                  </a:solidFill>
                  <a:latin typeface="Arial" pitchFamily="34" charset="0"/>
                  <a:ea typeface="PMingLiU" pitchFamily="18" charset="-120"/>
                </a:rPr>
                <a:t>关键业务应用</a:t>
              </a:r>
            </a:p>
          </p:txBody>
        </p:sp>
      </p:grpSp>
      <p:grpSp>
        <p:nvGrpSpPr>
          <p:cNvPr id="40" name="Group 47"/>
          <p:cNvGrpSpPr>
            <a:grpSpLocks/>
          </p:cNvGrpSpPr>
          <p:nvPr/>
        </p:nvGrpSpPr>
        <p:grpSpPr bwMode="auto">
          <a:xfrm>
            <a:off x="5762052" y="3341620"/>
            <a:ext cx="2107949" cy="589774"/>
            <a:chOff x="-15" y="181"/>
            <a:chExt cx="1496" cy="407"/>
          </a:xfrm>
        </p:grpSpPr>
        <p:sp>
          <p:nvSpPr>
            <p:cNvPr id="48" name="AutoShape 10"/>
            <p:cNvSpPr>
              <a:spLocks noChangeArrowheads="1"/>
            </p:cNvSpPr>
            <p:nvPr/>
          </p:nvSpPr>
          <p:spPr bwMode="auto">
            <a:xfrm rot="16200000" flipH="1">
              <a:off x="529" y="-363"/>
              <a:ext cx="407" cy="1496"/>
            </a:xfrm>
            <a:prstGeom prst="can">
              <a:avLst>
                <a:gd name="adj" fmla="val 47699"/>
              </a:avLst>
            </a:prstGeom>
            <a:solidFill>
              <a:srgbClr val="0000FF"/>
            </a:solidFill>
            <a:ln w="9525" cmpd="sng">
              <a:solidFill>
                <a:srgbClr val="0000FF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>
                <a:latin typeface="Arial" pitchFamily="34" charset="0"/>
              </a:endParaRPr>
            </a:p>
          </p:txBody>
        </p:sp>
        <p:sp>
          <p:nvSpPr>
            <p:cNvPr id="51" name="Rectangle 25"/>
            <p:cNvSpPr>
              <a:spLocks noChangeArrowheads="1"/>
            </p:cNvSpPr>
            <p:nvPr/>
          </p:nvSpPr>
          <p:spPr bwMode="auto">
            <a:xfrm>
              <a:off x="362" y="272"/>
              <a:ext cx="953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400" b="1">
                  <a:solidFill>
                    <a:schemeClr val="bg1"/>
                  </a:solidFill>
                  <a:latin typeface="Arial" pitchFamily="34" charset="0"/>
                  <a:ea typeface="PMingLiU" pitchFamily="18" charset="-120"/>
                </a:rPr>
                <a:t>       Email</a:t>
              </a:r>
            </a:p>
          </p:txBody>
        </p:sp>
      </p:grpSp>
      <p:grpSp>
        <p:nvGrpSpPr>
          <p:cNvPr id="41" name="Group 52"/>
          <p:cNvGrpSpPr>
            <a:grpSpLocks/>
          </p:cNvGrpSpPr>
          <p:nvPr/>
        </p:nvGrpSpPr>
        <p:grpSpPr bwMode="auto">
          <a:xfrm>
            <a:off x="5783188" y="3932981"/>
            <a:ext cx="2043986" cy="709613"/>
            <a:chOff x="0" y="0"/>
            <a:chExt cx="1497" cy="494"/>
          </a:xfrm>
        </p:grpSpPr>
        <p:sp>
          <p:nvSpPr>
            <p:cNvPr id="42" name="AutoShape 23"/>
            <p:cNvSpPr>
              <a:spLocks noChangeArrowheads="1"/>
            </p:cNvSpPr>
            <p:nvPr/>
          </p:nvSpPr>
          <p:spPr bwMode="auto">
            <a:xfrm rot="16200000" flipH="1">
              <a:off x="568" y="-512"/>
              <a:ext cx="362" cy="1497"/>
            </a:xfrm>
            <a:prstGeom prst="can">
              <a:avLst>
                <a:gd name="adj" fmla="val 53664"/>
              </a:avLst>
            </a:prstGeom>
            <a:solidFill>
              <a:srgbClr val="FF0000">
                <a:alpha val="20000"/>
              </a:srgbClr>
            </a:solidFill>
            <a:ln w="9525" cmpd="sng">
              <a:solidFill>
                <a:srgbClr val="FF000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endParaRPr lang="zh-CN" altLang="en-US" sz="2800">
                <a:solidFill>
                  <a:srgbClr val="52417B"/>
                </a:solidFill>
                <a:latin typeface="Arial" pitchFamily="34" charset="0"/>
                <a:ea typeface="PMingLiU" pitchFamily="18" charset="-120"/>
              </a:endParaRPr>
            </a:p>
          </p:txBody>
        </p:sp>
        <p:sp>
          <p:nvSpPr>
            <p:cNvPr id="43" name="Text Box 28"/>
            <p:cNvSpPr txBox="1">
              <a:spLocks noChangeArrowheads="1"/>
            </p:cNvSpPr>
            <p:nvPr/>
          </p:nvSpPr>
          <p:spPr bwMode="auto">
            <a:xfrm flipH="1">
              <a:off x="593" y="0"/>
              <a:ext cx="391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400" b="1">
                  <a:solidFill>
                    <a:srgbClr val="FF0000"/>
                  </a:solidFill>
                  <a:ea typeface="MS PGothic" pitchFamily="34" charset="-128"/>
                </a:rPr>
                <a:t>Low</a:t>
              </a:r>
            </a:p>
          </p:txBody>
        </p:sp>
        <p:sp>
          <p:nvSpPr>
            <p:cNvPr id="44" name="AutoShape 10"/>
            <p:cNvSpPr>
              <a:spLocks noChangeArrowheads="1"/>
            </p:cNvSpPr>
            <p:nvPr/>
          </p:nvSpPr>
          <p:spPr bwMode="auto">
            <a:xfrm rot="16200000" flipH="1">
              <a:off x="703" y="-511"/>
              <a:ext cx="90" cy="1496"/>
            </a:xfrm>
            <a:prstGeom prst="can">
              <a:avLst>
                <a:gd name="adj" fmla="val 215704"/>
              </a:avLst>
            </a:prstGeom>
            <a:solidFill>
              <a:srgbClr val="FF0000"/>
            </a:solidFill>
            <a:ln w="9525" cmpd="sng">
              <a:solidFill>
                <a:srgbClr val="FF000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>
                <a:latin typeface="Arial" pitchFamily="34" charset="0"/>
              </a:endParaRPr>
            </a:p>
          </p:txBody>
        </p:sp>
        <p:sp>
          <p:nvSpPr>
            <p:cNvPr id="45" name="Rectangle 25"/>
            <p:cNvSpPr>
              <a:spLocks noChangeArrowheads="1"/>
            </p:cNvSpPr>
            <p:nvPr/>
          </p:nvSpPr>
          <p:spPr bwMode="auto">
            <a:xfrm>
              <a:off x="317" y="146"/>
              <a:ext cx="953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400" b="1">
                  <a:solidFill>
                    <a:schemeClr val="bg1"/>
                  </a:solidFill>
                  <a:latin typeface="Arial" pitchFamily="34" charset="0"/>
                  <a:ea typeface="PMingLiU" pitchFamily="18" charset="-120"/>
                </a:rPr>
                <a:t>        P2P</a:t>
              </a:r>
            </a:p>
          </p:txBody>
        </p:sp>
        <p:sp>
          <p:nvSpPr>
            <p:cNvPr id="46" name="AutoShape 10"/>
            <p:cNvSpPr>
              <a:spLocks noChangeArrowheads="1"/>
            </p:cNvSpPr>
            <p:nvPr/>
          </p:nvSpPr>
          <p:spPr bwMode="auto">
            <a:xfrm rot="16200000" flipH="1">
              <a:off x="714" y="-355"/>
              <a:ext cx="83" cy="1450"/>
            </a:xfrm>
            <a:prstGeom prst="can">
              <a:avLst>
                <a:gd name="adj" fmla="val 226704"/>
              </a:avLst>
            </a:prstGeom>
            <a:solidFill>
              <a:srgbClr val="FF6600"/>
            </a:solidFill>
            <a:ln w="9525" cmpd="sng">
              <a:solidFill>
                <a:srgbClr val="FF6600"/>
              </a:solidFill>
              <a:round/>
              <a:headEnd/>
              <a:tailEnd/>
            </a:ln>
          </p:spPr>
          <p:txBody>
            <a:bodyPr rot="10800000" wrap="none" lIns="90000" tIns="46800" rIns="90000" bIns="46800" anchor="ctr"/>
            <a:lstStyle/>
            <a:p>
              <a:endParaRPr lang="zh-CN" altLang="en-US" sz="1800">
                <a:latin typeface="Arial" pitchFamily="34" charset="0"/>
              </a:endParaRPr>
            </a:p>
          </p:txBody>
        </p:sp>
        <p:sp>
          <p:nvSpPr>
            <p:cNvPr id="47" name="Rectangle 25"/>
            <p:cNvSpPr>
              <a:spLocks noChangeArrowheads="1"/>
            </p:cNvSpPr>
            <p:nvPr/>
          </p:nvSpPr>
          <p:spPr bwMode="auto">
            <a:xfrm>
              <a:off x="226" y="282"/>
              <a:ext cx="953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en-US" sz="1400" b="1">
                  <a:solidFill>
                    <a:schemeClr val="bg1"/>
                  </a:solidFill>
                  <a:latin typeface="Arial" pitchFamily="34" charset="0"/>
                  <a:ea typeface="PMingLiU" pitchFamily="18" charset="-120"/>
                </a:rPr>
                <a:t>        </a:t>
              </a:r>
              <a:r>
                <a:rPr lang="zh-CN" altLang="en-US" sz="1400" b="1">
                  <a:solidFill>
                    <a:schemeClr val="bg1"/>
                  </a:solidFill>
                  <a:latin typeface="Arial" pitchFamily="34" charset="0"/>
                </a:rPr>
                <a:t>网络游戏</a:t>
              </a:r>
            </a:p>
          </p:txBody>
        </p:sp>
      </p:grpSp>
      <p:grpSp>
        <p:nvGrpSpPr>
          <p:cNvPr id="60" name="Group 59"/>
          <p:cNvGrpSpPr>
            <a:grpSpLocks/>
          </p:cNvGrpSpPr>
          <p:nvPr/>
        </p:nvGrpSpPr>
        <p:grpSpPr bwMode="auto">
          <a:xfrm>
            <a:off x="5808452" y="2414949"/>
            <a:ext cx="1944688" cy="878973"/>
            <a:chOff x="0" y="230"/>
            <a:chExt cx="1225" cy="586"/>
          </a:xfrm>
        </p:grpSpPr>
        <p:sp>
          <p:nvSpPr>
            <p:cNvPr id="61" name="未知"/>
            <p:cNvSpPr>
              <a:spLocks/>
            </p:cNvSpPr>
            <p:nvPr/>
          </p:nvSpPr>
          <p:spPr bwMode="auto">
            <a:xfrm>
              <a:off x="0" y="230"/>
              <a:ext cx="408" cy="586"/>
            </a:xfrm>
            <a:custGeom>
              <a:avLst/>
              <a:gdLst>
                <a:gd name="T0" fmla="*/ 384 w 528"/>
                <a:gd name="T1" fmla="*/ 0 h 1920"/>
                <a:gd name="T2" fmla="*/ 0 w 528"/>
                <a:gd name="T3" fmla="*/ 912 h 1920"/>
                <a:gd name="T4" fmla="*/ 0 w 528"/>
                <a:gd name="T5" fmla="*/ 1344 h 1920"/>
                <a:gd name="T6" fmla="*/ 384 w 528"/>
                <a:gd name="T7" fmla="*/ 1920 h 1920"/>
                <a:gd name="T8" fmla="*/ 528 w 528"/>
                <a:gd name="T9" fmla="*/ 864 h 1920"/>
                <a:gd name="T10" fmla="*/ 384 w 528"/>
                <a:gd name="T11" fmla="*/ 0 h 19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28" h="1920">
                  <a:moveTo>
                    <a:pt x="384" y="0"/>
                  </a:moveTo>
                  <a:lnTo>
                    <a:pt x="0" y="912"/>
                  </a:lnTo>
                  <a:lnTo>
                    <a:pt x="0" y="1344"/>
                  </a:lnTo>
                  <a:lnTo>
                    <a:pt x="384" y="1920"/>
                  </a:lnTo>
                  <a:lnTo>
                    <a:pt x="528" y="864"/>
                  </a:lnTo>
                  <a:lnTo>
                    <a:pt x="384" y="0"/>
                  </a:lnTo>
                  <a:close/>
                </a:path>
              </a:pathLst>
            </a:custGeom>
            <a:gradFill rotWithShape="0">
              <a:gsLst>
                <a:gs pos="0">
                  <a:srgbClr val="515A5F">
                    <a:gamma/>
                    <a:shade val="0"/>
                    <a:invGamma/>
                  </a:srgbClr>
                </a:gs>
                <a:gs pos="100000">
                  <a:srgbClr val="515A5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" name="Rectangle 61" descr="gradient"/>
            <p:cNvSpPr>
              <a:spLocks noChangeArrowheads="1"/>
            </p:cNvSpPr>
            <p:nvPr/>
          </p:nvSpPr>
          <p:spPr bwMode="auto">
            <a:xfrm>
              <a:off x="301" y="230"/>
              <a:ext cx="924" cy="586"/>
            </a:xfrm>
            <a:prstGeom prst="rect">
              <a:avLst/>
            </a:prstGeom>
            <a:blipFill dpi="0" rotWithShape="0">
              <a:blip r:embed="rId2" cstate="print"/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45720" rIns="45720" anchor="ctr" anchorCtr="1"/>
            <a:lstStyle/>
            <a:p>
              <a:endParaRPr lang="zh-CN" altLang="en-US"/>
            </a:p>
          </p:txBody>
        </p:sp>
        <p:sp>
          <p:nvSpPr>
            <p:cNvPr id="63" name="AutoShape 18"/>
            <p:cNvSpPr>
              <a:spLocks noChangeArrowheads="1"/>
            </p:cNvSpPr>
            <p:nvPr/>
          </p:nvSpPr>
          <p:spPr bwMode="auto">
            <a:xfrm rot="16200000" flipH="1">
              <a:off x="653" y="-54"/>
              <a:ext cx="172" cy="782"/>
            </a:xfrm>
            <a:prstGeom prst="can">
              <a:avLst>
                <a:gd name="adj" fmla="val 11965"/>
              </a:avLst>
            </a:prstGeom>
            <a:solidFill>
              <a:srgbClr val="00CC00"/>
            </a:solidFill>
            <a:ln w="9525" cmpd="sng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en-US" sz="1200" b="1">
                  <a:solidFill>
                    <a:schemeClr val="bg1"/>
                  </a:solidFill>
                  <a:latin typeface="Arial" pitchFamily="34" charset="0"/>
                  <a:ea typeface="PMingLiU" pitchFamily="18" charset="-120"/>
                </a:rPr>
                <a:t>       HTTP</a:t>
              </a:r>
            </a:p>
          </p:txBody>
        </p:sp>
        <p:sp>
          <p:nvSpPr>
            <p:cNvPr id="64" name="AutoShape 18"/>
            <p:cNvSpPr>
              <a:spLocks noChangeArrowheads="1"/>
            </p:cNvSpPr>
            <p:nvPr/>
          </p:nvSpPr>
          <p:spPr bwMode="auto">
            <a:xfrm rot="16200000" flipH="1">
              <a:off x="691" y="126"/>
              <a:ext cx="126" cy="782"/>
            </a:xfrm>
            <a:prstGeom prst="can">
              <a:avLst>
                <a:gd name="adj" fmla="val 35801"/>
              </a:avLst>
            </a:prstGeom>
            <a:solidFill>
              <a:srgbClr val="CC66FF"/>
            </a:solidFill>
            <a:ln w="9525" cmpd="sng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en-US" sz="1200" b="1">
                  <a:solidFill>
                    <a:schemeClr val="bg1"/>
                  </a:solidFill>
                  <a:latin typeface="Arial" pitchFamily="34" charset="0"/>
                  <a:ea typeface="PMingLiU" pitchFamily="18" charset="-120"/>
                </a:rPr>
                <a:t>         DB</a:t>
              </a:r>
              <a:endParaRPr lang="zh-TW" altLang="en-US" sz="1200" b="1">
                <a:solidFill>
                  <a:schemeClr val="bg1"/>
                </a:solidFill>
                <a:latin typeface="Arial" pitchFamily="34" charset="0"/>
                <a:ea typeface="PMingLiU" pitchFamily="18" charset="-120"/>
              </a:endParaRPr>
            </a:p>
          </p:txBody>
        </p:sp>
        <p:sp>
          <p:nvSpPr>
            <p:cNvPr id="65" name="AutoShape 18"/>
            <p:cNvSpPr>
              <a:spLocks noChangeArrowheads="1"/>
            </p:cNvSpPr>
            <p:nvPr/>
          </p:nvSpPr>
          <p:spPr bwMode="auto">
            <a:xfrm rot="16200000" flipH="1">
              <a:off x="677" y="303"/>
              <a:ext cx="154" cy="782"/>
            </a:xfrm>
            <a:prstGeom prst="can">
              <a:avLst>
                <a:gd name="adj" fmla="val 29292"/>
              </a:avLst>
            </a:prstGeom>
            <a:solidFill>
              <a:srgbClr val="9966FF"/>
            </a:solidFill>
            <a:ln w="9525" cmpd="sng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en-US" sz="1200" b="1">
                  <a:solidFill>
                    <a:schemeClr val="bg1"/>
                  </a:solidFill>
                  <a:latin typeface="Arial" pitchFamily="34" charset="0"/>
                  <a:ea typeface="PMingLiU" pitchFamily="18" charset="-120"/>
                </a:rPr>
                <a:t>        VoIP</a:t>
              </a:r>
              <a:endParaRPr lang="zh-TW" altLang="en-US" sz="1200" b="1">
                <a:solidFill>
                  <a:schemeClr val="bg1"/>
                </a:solidFill>
                <a:latin typeface="Arial" pitchFamily="34" charset="0"/>
                <a:ea typeface="PMingLiU" pitchFamily="18" charset="-120"/>
              </a:endParaRPr>
            </a:p>
          </p:txBody>
        </p:sp>
      </p:grpSp>
      <p:grpSp>
        <p:nvGrpSpPr>
          <p:cNvPr id="66" name="Group 65"/>
          <p:cNvGrpSpPr>
            <a:grpSpLocks/>
          </p:cNvGrpSpPr>
          <p:nvPr/>
        </p:nvGrpSpPr>
        <p:grpSpPr bwMode="auto">
          <a:xfrm>
            <a:off x="5796136" y="3303620"/>
            <a:ext cx="1944688" cy="709613"/>
            <a:chOff x="0" y="143"/>
            <a:chExt cx="1225" cy="447"/>
          </a:xfrm>
        </p:grpSpPr>
        <p:grpSp>
          <p:nvGrpSpPr>
            <p:cNvPr id="67" name="Group 66"/>
            <p:cNvGrpSpPr>
              <a:grpSpLocks/>
            </p:cNvGrpSpPr>
            <p:nvPr/>
          </p:nvGrpSpPr>
          <p:grpSpPr bwMode="auto">
            <a:xfrm>
              <a:off x="0" y="143"/>
              <a:ext cx="1225" cy="447"/>
              <a:chOff x="0" y="198"/>
              <a:chExt cx="1225" cy="618"/>
            </a:xfrm>
          </p:grpSpPr>
          <p:sp>
            <p:nvSpPr>
              <p:cNvPr id="71" name="未知"/>
              <p:cNvSpPr>
                <a:spLocks/>
              </p:cNvSpPr>
              <p:nvPr/>
            </p:nvSpPr>
            <p:spPr bwMode="auto">
              <a:xfrm>
                <a:off x="0" y="198"/>
                <a:ext cx="408" cy="618"/>
              </a:xfrm>
              <a:custGeom>
                <a:avLst/>
                <a:gdLst>
                  <a:gd name="T0" fmla="*/ 384 w 528"/>
                  <a:gd name="T1" fmla="*/ 0 h 1920"/>
                  <a:gd name="T2" fmla="*/ 0 w 528"/>
                  <a:gd name="T3" fmla="*/ 912 h 1920"/>
                  <a:gd name="T4" fmla="*/ 0 w 528"/>
                  <a:gd name="T5" fmla="*/ 1344 h 1920"/>
                  <a:gd name="T6" fmla="*/ 384 w 528"/>
                  <a:gd name="T7" fmla="*/ 1920 h 1920"/>
                  <a:gd name="T8" fmla="*/ 528 w 528"/>
                  <a:gd name="T9" fmla="*/ 864 h 1920"/>
                  <a:gd name="T10" fmla="*/ 384 w 528"/>
                  <a:gd name="T11" fmla="*/ 0 h 19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8" h="1920">
                    <a:moveTo>
                      <a:pt x="384" y="0"/>
                    </a:moveTo>
                    <a:lnTo>
                      <a:pt x="0" y="912"/>
                    </a:lnTo>
                    <a:lnTo>
                      <a:pt x="0" y="1344"/>
                    </a:lnTo>
                    <a:lnTo>
                      <a:pt x="384" y="1920"/>
                    </a:lnTo>
                    <a:lnTo>
                      <a:pt x="528" y="864"/>
                    </a:lnTo>
                    <a:lnTo>
                      <a:pt x="38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515A5F">
                      <a:gamma/>
                      <a:shade val="0"/>
                      <a:invGamma/>
                    </a:srgbClr>
                  </a:gs>
                  <a:gs pos="100000">
                    <a:srgbClr val="515A5F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2" name="Rectangle 68" descr="gradient"/>
              <p:cNvSpPr>
                <a:spLocks noChangeArrowheads="1"/>
              </p:cNvSpPr>
              <p:nvPr/>
            </p:nvSpPr>
            <p:spPr bwMode="auto">
              <a:xfrm>
                <a:off x="301" y="198"/>
                <a:ext cx="924" cy="618"/>
              </a:xfrm>
              <a:prstGeom prst="rect">
                <a:avLst/>
              </a:prstGeom>
              <a:blipFill dpi="0" rotWithShape="0">
                <a:blip r:embed="rId2" cstate="print"/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45720" rIns="45720" anchor="ctr" anchorCtr="1"/>
              <a:lstStyle/>
              <a:p>
                <a:endParaRPr lang="zh-CN" altLang="en-US"/>
              </a:p>
            </p:txBody>
          </p:sp>
        </p:grpSp>
        <p:sp>
          <p:nvSpPr>
            <p:cNvPr id="68" name="AutoShape 17"/>
            <p:cNvSpPr>
              <a:spLocks noChangeArrowheads="1"/>
            </p:cNvSpPr>
            <p:nvPr/>
          </p:nvSpPr>
          <p:spPr bwMode="auto">
            <a:xfrm rot="16200000" flipH="1">
              <a:off x="647" y="-109"/>
              <a:ext cx="173" cy="772"/>
            </a:xfrm>
            <a:prstGeom prst="can">
              <a:avLst>
                <a:gd name="adj" fmla="val 25742"/>
              </a:avLst>
            </a:prstGeom>
            <a:solidFill>
              <a:srgbClr val="FFCC00"/>
            </a:solidFill>
            <a:ln w="9525" cmpd="sng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en-US" sz="1000" b="1">
                  <a:latin typeface="Arial" pitchFamily="34" charset="0"/>
                  <a:ea typeface="新宋体" pitchFamily="49" charset="-122"/>
                </a:rPr>
                <a:t>          POP3</a:t>
              </a:r>
            </a:p>
          </p:txBody>
        </p:sp>
        <p:sp>
          <p:nvSpPr>
            <p:cNvPr id="70" name="AutoShape 19"/>
            <p:cNvSpPr>
              <a:spLocks noChangeArrowheads="1"/>
            </p:cNvSpPr>
            <p:nvPr/>
          </p:nvSpPr>
          <p:spPr bwMode="auto">
            <a:xfrm rot="16200000" flipH="1">
              <a:off x="692" y="78"/>
              <a:ext cx="112" cy="772"/>
            </a:xfrm>
            <a:prstGeom prst="can">
              <a:avLst>
                <a:gd name="adj" fmla="val 39762"/>
              </a:avLst>
            </a:prstGeom>
            <a:solidFill>
              <a:srgbClr val="FF99CC"/>
            </a:solidFill>
            <a:ln w="9525" cmpd="sng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zh-CN" sz="1000" b="1">
                  <a:latin typeface="Arial" pitchFamily="34" charset="0"/>
                  <a:ea typeface="PMingLiU" pitchFamily="18" charset="-120"/>
                </a:rPr>
                <a:t>         SMTP</a:t>
              </a:r>
            </a:p>
          </p:txBody>
        </p:sp>
      </p:grpSp>
      <p:grpSp>
        <p:nvGrpSpPr>
          <p:cNvPr id="73" name="Group 72"/>
          <p:cNvGrpSpPr>
            <a:grpSpLocks/>
          </p:cNvGrpSpPr>
          <p:nvPr/>
        </p:nvGrpSpPr>
        <p:grpSpPr bwMode="auto">
          <a:xfrm>
            <a:off x="5796905" y="4004418"/>
            <a:ext cx="1944688" cy="576263"/>
            <a:chOff x="0" y="0"/>
            <a:chExt cx="1179" cy="363"/>
          </a:xfrm>
        </p:grpSpPr>
        <p:grpSp>
          <p:nvGrpSpPr>
            <p:cNvPr id="74" name="Group 73"/>
            <p:cNvGrpSpPr>
              <a:grpSpLocks/>
            </p:cNvGrpSpPr>
            <p:nvPr/>
          </p:nvGrpSpPr>
          <p:grpSpPr bwMode="auto">
            <a:xfrm>
              <a:off x="0" y="0"/>
              <a:ext cx="1179" cy="363"/>
              <a:chOff x="0" y="0"/>
              <a:chExt cx="1225" cy="816"/>
            </a:xfrm>
          </p:grpSpPr>
          <p:sp>
            <p:nvSpPr>
              <p:cNvPr id="78" name="未知"/>
              <p:cNvSpPr>
                <a:spLocks/>
              </p:cNvSpPr>
              <p:nvPr/>
            </p:nvSpPr>
            <p:spPr bwMode="auto">
              <a:xfrm>
                <a:off x="0" y="0"/>
                <a:ext cx="408" cy="816"/>
              </a:xfrm>
              <a:custGeom>
                <a:avLst/>
                <a:gdLst>
                  <a:gd name="T0" fmla="*/ 384 w 528"/>
                  <a:gd name="T1" fmla="*/ 0 h 1920"/>
                  <a:gd name="T2" fmla="*/ 0 w 528"/>
                  <a:gd name="T3" fmla="*/ 912 h 1920"/>
                  <a:gd name="T4" fmla="*/ 0 w 528"/>
                  <a:gd name="T5" fmla="*/ 1344 h 1920"/>
                  <a:gd name="T6" fmla="*/ 384 w 528"/>
                  <a:gd name="T7" fmla="*/ 1920 h 1920"/>
                  <a:gd name="T8" fmla="*/ 528 w 528"/>
                  <a:gd name="T9" fmla="*/ 864 h 1920"/>
                  <a:gd name="T10" fmla="*/ 384 w 528"/>
                  <a:gd name="T11" fmla="*/ 0 h 19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28" h="1920">
                    <a:moveTo>
                      <a:pt x="384" y="0"/>
                    </a:moveTo>
                    <a:lnTo>
                      <a:pt x="0" y="912"/>
                    </a:lnTo>
                    <a:lnTo>
                      <a:pt x="0" y="1344"/>
                    </a:lnTo>
                    <a:lnTo>
                      <a:pt x="384" y="1920"/>
                    </a:lnTo>
                    <a:lnTo>
                      <a:pt x="528" y="864"/>
                    </a:lnTo>
                    <a:lnTo>
                      <a:pt x="38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515A5F">
                      <a:gamma/>
                      <a:shade val="0"/>
                      <a:invGamma/>
                    </a:srgbClr>
                  </a:gs>
                  <a:gs pos="100000">
                    <a:srgbClr val="515A5F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79" name="Rectangle 75" descr="gradient"/>
              <p:cNvSpPr>
                <a:spLocks noChangeArrowheads="1"/>
              </p:cNvSpPr>
              <p:nvPr/>
            </p:nvSpPr>
            <p:spPr bwMode="auto">
              <a:xfrm>
                <a:off x="301" y="0"/>
                <a:ext cx="924" cy="816"/>
              </a:xfrm>
              <a:prstGeom prst="rect">
                <a:avLst/>
              </a:prstGeom>
              <a:blipFill dpi="0" rotWithShape="0">
                <a:blip r:embed="rId2" cstate="print"/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45720" rIns="45720" anchor="ctr" anchorCtr="1"/>
              <a:lstStyle/>
              <a:p>
                <a:endParaRPr lang="zh-CN" altLang="en-US"/>
              </a:p>
            </p:txBody>
          </p:sp>
        </p:grpSp>
        <p:sp>
          <p:nvSpPr>
            <p:cNvPr id="75" name="AutoShape 20"/>
            <p:cNvSpPr>
              <a:spLocks noChangeArrowheads="1"/>
            </p:cNvSpPr>
            <p:nvPr/>
          </p:nvSpPr>
          <p:spPr bwMode="auto">
            <a:xfrm rot="16200000" flipH="1">
              <a:off x="684" y="-87"/>
              <a:ext cx="82" cy="726"/>
            </a:xfrm>
            <a:prstGeom prst="can">
              <a:avLst>
                <a:gd name="adj" fmla="val 51072"/>
              </a:avLst>
            </a:prstGeom>
            <a:solidFill>
              <a:srgbClr val="FFCC00"/>
            </a:solidFill>
            <a:ln w="9525" cmpd="sng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000" b="1">
                  <a:latin typeface="Arial" pitchFamily="34" charset="0"/>
                  <a:ea typeface="PMingLiU" pitchFamily="18" charset="-120"/>
                </a:rPr>
                <a:t>           BT</a:t>
              </a:r>
            </a:p>
          </p:txBody>
        </p:sp>
        <p:sp>
          <p:nvSpPr>
            <p:cNvPr id="76" name="AutoShape 22"/>
            <p:cNvSpPr>
              <a:spLocks noChangeArrowheads="1"/>
            </p:cNvSpPr>
            <p:nvPr/>
          </p:nvSpPr>
          <p:spPr bwMode="auto">
            <a:xfrm rot="16200000" flipH="1">
              <a:off x="684" y="-276"/>
              <a:ext cx="84" cy="726"/>
            </a:xfrm>
            <a:prstGeom prst="can">
              <a:avLst>
                <a:gd name="adj" fmla="val 49856"/>
              </a:avLst>
            </a:prstGeom>
            <a:solidFill>
              <a:srgbClr val="FFCC99"/>
            </a:solidFill>
            <a:ln w="9525" cmpd="sng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pPr>
                <a:spcBef>
                  <a:spcPct val="20000"/>
                </a:spcBef>
                <a:spcAft>
                  <a:spcPct val="20000"/>
                </a:spcAft>
                <a:buClr>
                  <a:srgbClr val="F59E47"/>
                </a:buClr>
                <a:buSzPct val="95000"/>
                <a:buFont typeface="Wingdings" pitchFamily="2" charset="2"/>
                <a:buNone/>
              </a:pPr>
              <a:r>
                <a:rPr lang="zh-CN" altLang="zh-CN" sz="1000" b="1">
                  <a:latin typeface="Arial" pitchFamily="34" charset="0"/>
                  <a:ea typeface="PMingLiU" pitchFamily="18" charset="-120"/>
                </a:rPr>
                <a:t>     eMule/eD2K</a:t>
              </a:r>
              <a:endParaRPr lang="zh-CN" altLang="zh-CN" sz="1000">
                <a:solidFill>
                  <a:srgbClr val="52417B"/>
                </a:solidFill>
                <a:latin typeface="Arial" pitchFamily="34" charset="0"/>
                <a:ea typeface="PMingLiU" pitchFamily="18" charset="-120"/>
              </a:endParaRPr>
            </a:p>
          </p:txBody>
        </p:sp>
        <p:sp>
          <p:nvSpPr>
            <p:cNvPr id="77" name="AutoShape 18"/>
            <p:cNvSpPr>
              <a:spLocks noChangeArrowheads="1"/>
            </p:cNvSpPr>
            <p:nvPr/>
          </p:nvSpPr>
          <p:spPr bwMode="auto">
            <a:xfrm rot="16200000" flipH="1">
              <a:off x="684" y="-178"/>
              <a:ext cx="84" cy="726"/>
            </a:xfrm>
            <a:prstGeom prst="can">
              <a:avLst>
                <a:gd name="adj" fmla="val 49856"/>
              </a:avLst>
            </a:prstGeom>
            <a:solidFill>
              <a:srgbClr val="6666FF"/>
            </a:solidFill>
            <a:ln w="9525" cmpd="sng">
              <a:solidFill>
                <a:srgbClr val="C0C0C0"/>
              </a:solidFill>
              <a:round/>
              <a:headEnd/>
              <a:tailEnd/>
            </a:ln>
          </p:spPr>
          <p:txBody>
            <a:bodyPr vert="eaVert" wrap="none" lIns="90000" tIns="46800" rIns="90000" bIns="46800" anchor="ctr"/>
            <a:lstStyle/>
            <a:p>
              <a:r>
                <a:rPr lang="zh-CN" altLang="en-US" sz="1000" b="1">
                  <a:solidFill>
                    <a:schemeClr val="bg1"/>
                  </a:solidFill>
                  <a:latin typeface="Arial" pitchFamily="34" charset="0"/>
                  <a:ea typeface="PMingLiU" pitchFamily="18" charset="-120"/>
                </a:rPr>
                <a:t>           CS</a:t>
              </a:r>
            </a:p>
          </p:txBody>
        </p:sp>
      </p:grpSp>
      <p:pic>
        <p:nvPicPr>
          <p:cNvPr id="8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55" y="3079338"/>
            <a:ext cx="1956946" cy="558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0" name="Group 37"/>
          <p:cNvGrpSpPr>
            <a:grpSpLocks/>
          </p:cNvGrpSpPr>
          <p:nvPr/>
        </p:nvGrpSpPr>
        <p:grpSpPr bwMode="auto">
          <a:xfrm>
            <a:off x="5751182" y="1651942"/>
            <a:ext cx="2919977" cy="724756"/>
            <a:chOff x="0" y="0"/>
            <a:chExt cx="2087" cy="1604"/>
          </a:xfrm>
        </p:grpSpPr>
        <p:sp>
          <p:nvSpPr>
            <p:cNvPr id="91" name="AutoShape 8"/>
            <p:cNvSpPr>
              <a:spLocks noChangeArrowheads="1"/>
            </p:cNvSpPr>
            <p:nvPr/>
          </p:nvSpPr>
          <p:spPr bwMode="auto">
            <a:xfrm rot="16200000" flipH="1">
              <a:off x="209" y="-209"/>
              <a:ext cx="1604" cy="2022"/>
            </a:xfrm>
            <a:prstGeom prst="can">
              <a:avLst>
                <a:gd name="adj" fmla="val 20864"/>
              </a:avLst>
            </a:prstGeom>
            <a:ln>
              <a:headEnd/>
              <a:tailEnd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ot="10800000" wrap="none" lIns="90000" tIns="46800" rIns="90000" bIns="46800" anchor="ctr"/>
            <a:lstStyle/>
            <a:p>
              <a:endParaRPr lang="zh-CN" altLang="en-US" sz="1800">
                <a:latin typeface="Arial" pitchFamily="34" charset="0"/>
              </a:endParaRPr>
            </a:p>
          </p:txBody>
        </p:sp>
        <p:sp>
          <p:nvSpPr>
            <p:cNvPr id="92" name="AutoShape 9"/>
            <p:cNvSpPr>
              <a:spLocks noChangeArrowheads="1"/>
            </p:cNvSpPr>
            <p:nvPr/>
          </p:nvSpPr>
          <p:spPr bwMode="auto">
            <a:xfrm rot="16200000" flipH="1">
              <a:off x="872" y="389"/>
              <a:ext cx="1604" cy="826"/>
            </a:xfrm>
            <a:prstGeom prst="can">
              <a:avLst>
                <a:gd name="adj" fmla="val 40176"/>
              </a:avLst>
            </a:prstGeom>
            <a:ln>
              <a:headEnd/>
              <a:tailEnd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ot="10800000" wrap="none" lIns="90000" tIns="46800" rIns="90000" bIns="46800" anchor="ctr"/>
            <a:lstStyle/>
            <a:p>
              <a:endParaRPr lang="zh-CN" altLang="en-US" sz="1800">
                <a:latin typeface="Arial" pitchFamily="34" charset="0"/>
              </a:endParaRPr>
            </a:p>
          </p:txBody>
        </p:sp>
        <p:sp>
          <p:nvSpPr>
            <p:cNvPr id="93" name="Rectangle 27"/>
            <p:cNvSpPr>
              <a:spLocks noChangeArrowheads="1"/>
            </p:cNvSpPr>
            <p:nvPr/>
          </p:nvSpPr>
          <p:spPr bwMode="auto">
            <a:xfrm>
              <a:off x="243" y="393"/>
              <a:ext cx="1617" cy="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r>
                <a:rPr lang="zh-CN" altLang="en-US" b="1" dirty="0" smtClean="0">
                  <a:latin typeface="Arial" pitchFamily="34" charset="0"/>
                </a:rPr>
                <a:t>节约带宽</a:t>
              </a:r>
              <a:r>
                <a:rPr lang="zh-CN" altLang="en-US" b="1" dirty="0" smtClean="0">
                  <a:latin typeface="Arial" pitchFamily="34" charset="0"/>
                </a:rPr>
                <a:t>、保证优先</a:t>
              </a:r>
              <a:endParaRPr lang="zh-CN" altLang="en-US" b="1" dirty="0">
                <a:latin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536924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88220" y="1208518"/>
            <a:ext cx="8316228" cy="3660642"/>
          </a:xfrm>
        </p:spPr>
        <p:txBody>
          <a:bodyPr>
            <a:no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zh-CN" altLang="en-US" dirty="0" smtClean="0"/>
              <a:t>通过认证的方式，规范网络接入</a:t>
            </a: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zh-CN" altLang="en-US" dirty="0" smtClean="0"/>
              <a:t>规范员工的上网行为，保证工作效率</a:t>
            </a: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zh-CN" altLang="en-US" dirty="0" smtClean="0"/>
              <a:t>制定灵活的上、下班策略</a:t>
            </a:r>
            <a:endParaRPr lang="en-US" altLang="zh-CN" dirty="0" smtClean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规范上网行为、提高工作效率</a:t>
            </a:r>
            <a:endParaRPr lang="zh-CN" altLang="en-US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060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288220" y="1208518"/>
            <a:ext cx="8316228" cy="3444618"/>
          </a:xfrm>
        </p:spPr>
        <p:txBody>
          <a:bodyPr>
            <a:no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zh-CN" altLang="en-US" dirty="0" smtClean="0"/>
              <a:t>保证关键人员、应用的高速访问</a:t>
            </a: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zh-CN" altLang="en-US" dirty="0" smtClean="0"/>
              <a:t>通过认证接入、非法应用的控制，提高网络稳定性</a:t>
            </a: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endParaRPr lang="en-US" altLang="zh-CN" dirty="0"/>
          </a:p>
          <a:p>
            <a:pPr marL="285750" indent="-285750">
              <a:buFont typeface="Arial" pitchFamily="34" charset="0"/>
              <a:buChar char="•"/>
            </a:pPr>
            <a:r>
              <a:rPr lang="zh-CN" altLang="en-US" dirty="0" smtClean="0"/>
              <a:t>提升整体用户的满意度</a:t>
            </a:r>
            <a:endParaRPr lang="en-US" altLang="zh-CN" dirty="0" smtClean="0"/>
          </a:p>
          <a:p>
            <a:pPr marL="285750" indent="-285750">
              <a:buFont typeface="Arial" pitchFamily="34" charset="0"/>
              <a:buChar char="•"/>
            </a:pPr>
            <a:endParaRPr lang="en-US" altLang="zh-CN" dirty="0"/>
          </a:p>
          <a:p>
            <a:pPr marL="285750" indent="-285750">
              <a:buFont typeface="Arial" pitchFamily="34" charset="0"/>
              <a:buChar char="•"/>
            </a:pPr>
            <a:r>
              <a:rPr lang="zh-CN" altLang="en-US" dirty="0" smtClean="0"/>
              <a:t>简化网络日常管理，降低维护成本</a:t>
            </a:r>
            <a:endParaRPr lang="en-US" altLang="zh-CN" dirty="0" smtClean="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提高网络稳定性、降低维护成本</a:t>
            </a:r>
            <a:endParaRPr lang="zh-CN" altLang="en-US" b="1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0600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3"/>
          <p:cNvSpPr>
            <a:spLocks noChangeArrowheads="1"/>
          </p:cNvSpPr>
          <p:nvPr/>
        </p:nvSpPr>
        <p:spPr bwMode="auto">
          <a:xfrm>
            <a:off x="1698625" y="3705225"/>
            <a:ext cx="742950" cy="742950"/>
          </a:xfrm>
          <a:prstGeom prst="rect">
            <a:avLst/>
          </a:prstGeom>
          <a:solidFill>
            <a:srgbClr val="80CB35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5" name="Rectangle 44"/>
          <p:cNvSpPr>
            <a:spLocks noChangeArrowheads="1"/>
          </p:cNvSpPr>
          <p:nvPr/>
        </p:nvSpPr>
        <p:spPr bwMode="auto">
          <a:xfrm>
            <a:off x="2492375" y="4510088"/>
            <a:ext cx="742950" cy="744537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6" name="Rectangle 34"/>
          <p:cNvSpPr>
            <a:spLocks noChangeArrowheads="1"/>
          </p:cNvSpPr>
          <p:nvPr/>
        </p:nvSpPr>
        <p:spPr bwMode="auto">
          <a:xfrm>
            <a:off x="915988" y="4510088"/>
            <a:ext cx="742950" cy="74453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7" name="Rectangle 59"/>
          <p:cNvSpPr>
            <a:spLocks noChangeArrowheads="1"/>
          </p:cNvSpPr>
          <p:nvPr/>
        </p:nvSpPr>
        <p:spPr bwMode="auto">
          <a:xfrm>
            <a:off x="1703388" y="5314950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8" name="Rectangle 54"/>
          <p:cNvSpPr>
            <a:spLocks noChangeArrowheads="1"/>
          </p:cNvSpPr>
          <p:nvPr/>
        </p:nvSpPr>
        <p:spPr bwMode="auto">
          <a:xfrm>
            <a:off x="128588" y="3705225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9" name="Rectangle 56"/>
          <p:cNvSpPr>
            <a:spLocks noChangeArrowheads="1"/>
          </p:cNvSpPr>
          <p:nvPr/>
        </p:nvSpPr>
        <p:spPr bwMode="auto">
          <a:xfrm>
            <a:off x="2492375" y="3705225"/>
            <a:ext cx="742950" cy="742950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0" name="Rectangle 38"/>
          <p:cNvSpPr>
            <a:spLocks noChangeArrowheads="1"/>
          </p:cNvSpPr>
          <p:nvPr/>
        </p:nvSpPr>
        <p:spPr bwMode="auto">
          <a:xfrm>
            <a:off x="4067175" y="4497388"/>
            <a:ext cx="741363" cy="74295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1" name="Rectangle 40"/>
          <p:cNvSpPr>
            <a:spLocks noChangeArrowheads="1"/>
          </p:cNvSpPr>
          <p:nvPr/>
        </p:nvSpPr>
        <p:spPr bwMode="auto">
          <a:xfrm>
            <a:off x="3275013" y="5314950"/>
            <a:ext cx="742950" cy="74295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2" name="Rectangle 42"/>
          <p:cNvSpPr>
            <a:spLocks noChangeArrowheads="1"/>
          </p:cNvSpPr>
          <p:nvPr/>
        </p:nvSpPr>
        <p:spPr bwMode="auto">
          <a:xfrm>
            <a:off x="3282950" y="4510088"/>
            <a:ext cx="741363" cy="744537"/>
          </a:xfrm>
          <a:prstGeom prst="rect">
            <a:avLst/>
          </a:prstGeom>
          <a:solidFill>
            <a:srgbClr val="D7D7D7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3" name="Rectangle 49"/>
          <p:cNvSpPr>
            <a:spLocks noChangeArrowheads="1"/>
          </p:cNvSpPr>
          <p:nvPr/>
        </p:nvSpPr>
        <p:spPr bwMode="auto">
          <a:xfrm>
            <a:off x="1703388" y="4511675"/>
            <a:ext cx="742950" cy="742950"/>
          </a:xfrm>
          <a:prstGeom prst="rect">
            <a:avLst/>
          </a:prstGeom>
          <a:solidFill>
            <a:srgbClr val="80CB35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4" name="Rectangle 50"/>
          <p:cNvSpPr>
            <a:spLocks noChangeArrowheads="1"/>
          </p:cNvSpPr>
          <p:nvPr/>
        </p:nvSpPr>
        <p:spPr bwMode="auto">
          <a:xfrm>
            <a:off x="128588" y="4511675"/>
            <a:ext cx="741362" cy="742950"/>
          </a:xfrm>
          <a:prstGeom prst="rect">
            <a:avLst/>
          </a:prstGeom>
          <a:solidFill>
            <a:srgbClr val="329A2A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5" name="Rectangle 52"/>
          <p:cNvSpPr>
            <a:spLocks noChangeArrowheads="1"/>
          </p:cNvSpPr>
          <p:nvPr/>
        </p:nvSpPr>
        <p:spPr bwMode="auto">
          <a:xfrm>
            <a:off x="2492375" y="5314950"/>
            <a:ext cx="742950" cy="7429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pic>
        <p:nvPicPr>
          <p:cNvPr id="16" name="Picture 4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0175" y="2911475"/>
            <a:ext cx="1347788" cy="153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Rectangle 70"/>
          <p:cNvSpPr>
            <a:spLocks noChangeArrowheads="1"/>
          </p:cNvSpPr>
          <p:nvPr/>
        </p:nvSpPr>
        <p:spPr bwMode="auto">
          <a:xfrm>
            <a:off x="1701800" y="3705225"/>
            <a:ext cx="744538" cy="742950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  <p:sp>
        <p:nvSpPr>
          <p:cNvPr id="18" name="Rectangle 4"/>
          <p:cNvSpPr>
            <a:spLocks noGrp="1" noChangeArrowheads="1"/>
          </p:cNvSpPr>
          <p:nvPr/>
        </p:nvSpPr>
        <p:spPr bwMode="auto">
          <a:xfrm>
            <a:off x="2819400" y="2819400"/>
            <a:ext cx="60198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r" eaLnBrk="1" hangingPunct="1"/>
            <a:r>
              <a:rPr lang="zh-CN" altLang="en-US" sz="6000" b="1" dirty="0" smtClean="0">
                <a:solidFill>
                  <a:schemeClr val="tx2"/>
                </a:solidFill>
                <a:ea typeface="微软雅黑" pitchFamily="34" charset="-122"/>
              </a:rPr>
              <a:t>感谢聆听！</a:t>
            </a:r>
            <a:endParaRPr lang="zh-CN" altLang="en-US" sz="6000" b="1" dirty="0">
              <a:solidFill>
                <a:schemeClr val="tx2"/>
              </a:solidFill>
              <a:ea typeface="微软雅黑" pitchFamily="34" charset="-122"/>
            </a:endParaRPr>
          </a:p>
        </p:txBody>
      </p:sp>
      <p:sp>
        <p:nvSpPr>
          <p:cNvPr id="19" name="Rectangle 37"/>
          <p:cNvSpPr>
            <a:spLocks noChangeArrowheads="1"/>
          </p:cNvSpPr>
          <p:nvPr/>
        </p:nvSpPr>
        <p:spPr bwMode="auto">
          <a:xfrm>
            <a:off x="2071670" y="5429264"/>
            <a:ext cx="742950" cy="742950"/>
          </a:xfrm>
          <a:prstGeom prst="rect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zh-CN">
              <a:solidFill>
                <a:srgbClr val="DDE89A"/>
              </a:solidFill>
              <a:cs typeface="Arial" pitchFamily="34" charset="0"/>
              <a:sym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73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2679</TotalTime>
  <Words>512</Words>
  <Application>Microsoft Office PowerPoint</Application>
  <PresentationFormat>全屏显示(4:3)</PresentationFormat>
  <Paragraphs>136</Paragraphs>
  <Slides>16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17" baseType="lpstr">
      <vt:lpstr>波形</vt:lpstr>
      <vt:lpstr>幻灯片 1</vt:lpstr>
      <vt:lpstr>幻灯片 2</vt:lpstr>
      <vt:lpstr>网络主要用途</vt:lpstr>
      <vt:lpstr>带宽恶性占用</vt:lpstr>
      <vt:lpstr>网络带宽使用效率低</vt:lpstr>
      <vt:lpstr>网络故障、安全事件频发</vt:lpstr>
      <vt:lpstr>网络存在的问题</vt:lpstr>
      <vt:lpstr>幻灯片 8</vt:lpstr>
      <vt:lpstr>小型企业（60人以下）</vt:lpstr>
      <vt:lpstr>中型企业（60-150人）</vt:lpstr>
      <vt:lpstr>幻灯片 11</vt:lpstr>
      <vt:lpstr>流量可视化、全面掌控网络流量</vt:lpstr>
      <vt:lpstr>节约带宽、保证关键应用</vt:lpstr>
      <vt:lpstr>规范上网行为、提高工作效率</vt:lpstr>
      <vt:lpstr>提高网络稳定性、降低维护成本</vt:lpstr>
      <vt:lpstr>幻灯片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流控大师产品介绍</dc:title>
  <dc:creator>秦哲</dc:creator>
  <cp:lastModifiedBy>lenovo</cp:lastModifiedBy>
  <cp:revision>82</cp:revision>
  <dcterms:created xsi:type="dcterms:W3CDTF">2012-07-05T03:06:48Z</dcterms:created>
  <dcterms:modified xsi:type="dcterms:W3CDTF">2013-03-22T08:04:12Z</dcterms:modified>
</cp:coreProperties>
</file>